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2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2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52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3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3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471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14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3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60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05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652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8A09D-9CD9-8343-977D-F02AECD8319D}" type="datetimeFigureOut">
              <a:rPr lang="en-US" smtClean="0"/>
              <a:t>31/08/16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41EAA-1D88-8546-B479-EC78D8115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79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29309"/>
            <a:ext cx="7772400" cy="2771141"/>
          </a:xfrm>
        </p:spPr>
        <p:txBody>
          <a:bodyPr>
            <a:normAutofit/>
          </a:bodyPr>
          <a:lstStyle/>
          <a:p>
            <a:r>
              <a:rPr lang="pt-BR" sz="3200" b="1" dirty="0"/>
              <a:t>ELEMENTOS PARA UM PROGRAMA </a:t>
            </a:r>
            <a:r>
              <a:rPr lang="pt-BR" sz="3200" dirty="0"/>
              <a:t/>
            </a:r>
            <a:br>
              <a:rPr lang="pt-BR" sz="3200" dirty="0"/>
            </a:br>
            <a:r>
              <a:rPr lang="pt-BR" sz="3200" b="1" dirty="0"/>
              <a:t>REGIONAL DE LOGÍSTICA CONSISTENTE COM O </a:t>
            </a:r>
            <a:r>
              <a:rPr lang="pt-BR" sz="3200" b="1" dirty="0" smtClean="0"/>
              <a:t>PROGRAMA </a:t>
            </a:r>
            <a:r>
              <a:rPr lang="pt-BR" sz="3200" b="1" dirty="0"/>
              <a:t>OESTE EM DESENVOLVIMENTO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Carlos </a:t>
            </a:r>
            <a:r>
              <a:rPr lang="en-US" dirty="0" err="1" smtClean="0"/>
              <a:t>Águedo</a:t>
            </a:r>
            <a:r>
              <a:rPr lang="en-US" dirty="0" smtClean="0"/>
              <a:t> Paiva</a:t>
            </a:r>
          </a:p>
          <a:p>
            <a:r>
              <a:rPr lang="en-US" dirty="0" err="1" smtClean="0"/>
              <a:t>Cascavel</a:t>
            </a:r>
            <a:r>
              <a:rPr lang="en-US" dirty="0" smtClean="0"/>
              <a:t>, 31 de </a:t>
            </a:r>
            <a:r>
              <a:rPr lang="en-US" dirty="0" err="1" smtClean="0"/>
              <a:t>agosto</a:t>
            </a:r>
            <a:r>
              <a:rPr lang="en-US" dirty="0" smtClean="0"/>
              <a:t> de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614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Hidrovia</a:t>
            </a:r>
            <a:r>
              <a:rPr lang="en-US" dirty="0" smtClean="0"/>
              <a:t>, </a:t>
            </a:r>
            <a:r>
              <a:rPr lang="en-US" dirty="0" err="1" smtClean="0"/>
              <a:t>Ferrovia</a:t>
            </a:r>
            <a:r>
              <a:rPr lang="en-US" dirty="0" smtClean="0"/>
              <a:t> e </a:t>
            </a:r>
            <a:r>
              <a:rPr lang="en-US" dirty="0" err="1" smtClean="0"/>
              <a:t>Rodovia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6922"/>
            <a:ext cx="8229600" cy="502768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err="1" smtClean="0"/>
              <a:t>N</a:t>
            </a:r>
            <a:r>
              <a:rPr lang="en-US" dirty="0" err="1" smtClean="0"/>
              <a:t>ão</a:t>
            </a:r>
            <a:r>
              <a:rPr lang="en-US" dirty="0" smtClean="0"/>
              <a:t> se </a:t>
            </a:r>
            <a:r>
              <a:rPr lang="en-US" dirty="0" err="1" smtClean="0"/>
              <a:t>trata</a:t>
            </a:r>
            <a:r>
              <a:rPr lang="en-US" dirty="0" smtClean="0"/>
              <a:t> de pretender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seja</a:t>
            </a:r>
            <a:r>
              <a:rPr lang="en-US" dirty="0" smtClean="0"/>
              <a:t> </a:t>
            </a:r>
            <a:r>
              <a:rPr lang="en-US" dirty="0" err="1" smtClean="0"/>
              <a:t>possível</a:t>
            </a:r>
            <a:r>
              <a:rPr lang="en-US" dirty="0" smtClean="0"/>
              <a:t> </a:t>
            </a:r>
            <a:r>
              <a:rPr lang="en-US" dirty="0" err="1" smtClean="0"/>
              <a:t>realizar</a:t>
            </a:r>
            <a:r>
              <a:rPr lang="en-US" dirty="0" smtClean="0"/>
              <a:t> o </a:t>
            </a:r>
            <a:r>
              <a:rPr lang="en-US" dirty="0" err="1" smtClean="0"/>
              <a:t>escoamento</a:t>
            </a:r>
            <a:r>
              <a:rPr lang="en-US" dirty="0" smtClean="0"/>
              <a:t> da </a:t>
            </a:r>
            <a:r>
              <a:rPr lang="en-US" dirty="0" err="1" smtClean="0"/>
              <a:t>ampla</a:t>
            </a:r>
            <a:r>
              <a:rPr lang="en-US" dirty="0" smtClean="0"/>
              <a:t> </a:t>
            </a:r>
            <a:r>
              <a:rPr lang="en-US" dirty="0" err="1" smtClean="0"/>
              <a:t>produção</a:t>
            </a:r>
            <a:r>
              <a:rPr lang="en-US" dirty="0" smtClean="0"/>
              <a:t> </a:t>
            </a:r>
            <a:r>
              <a:rPr lang="en-US" dirty="0" err="1" smtClean="0"/>
              <a:t>agroindustrial</a:t>
            </a:r>
            <a:r>
              <a:rPr lang="en-US" dirty="0" smtClean="0"/>
              <a:t> do </a:t>
            </a:r>
            <a:r>
              <a:rPr lang="en-US" dirty="0" err="1" smtClean="0"/>
              <a:t>Oeste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hidrovia</a:t>
            </a:r>
            <a:r>
              <a:rPr lang="en-US" dirty="0" smtClean="0"/>
              <a:t>. O modal </a:t>
            </a:r>
            <a:r>
              <a:rPr lang="en-US" dirty="0" err="1" smtClean="0"/>
              <a:t>rodoviário</a:t>
            </a:r>
            <a:r>
              <a:rPr lang="en-US" dirty="0" smtClean="0"/>
              <a:t> </a:t>
            </a:r>
            <a:r>
              <a:rPr lang="en-US" dirty="0" err="1" smtClean="0"/>
              <a:t>continuará</a:t>
            </a:r>
            <a:r>
              <a:rPr lang="en-US" dirty="0" smtClean="0"/>
              <a:t> </a:t>
            </a:r>
            <a:r>
              <a:rPr lang="en-US" dirty="0" err="1" smtClean="0"/>
              <a:t>sendo</a:t>
            </a:r>
            <a:r>
              <a:rPr lang="en-US" dirty="0" smtClean="0"/>
              <a:t>,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algum</a:t>
            </a:r>
            <a:r>
              <a:rPr lang="en-US" dirty="0" smtClean="0"/>
              <a:t> tempo, o principal </a:t>
            </a:r>
            <a:r>
              <a:rPr lang="en-US" dirty="0" err="1" smtClean="0"/>
              <a:t>veículo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 de </a:t>
            </a:r>
            <a:r>
              <a:rPr lang="en-US" dirty="0" err="1" smtClean="0"/>
              <a:t>carga</a:t>
            </a:r>
            <a:r>
              <a:rPr lang="en-US" dirty="0" smtClean="0"/>
              <a:t> e/</a:t>
            </a:r>
            <a:r>
              <a:rPr lang="en-US" dirty="0" err="1" smtClean="0"/>
              <a:t>ou</a:t>
            </a:r>
            <a:r>
              <a:rPr lang="en-US" dirty="0" smtClean="0"/>
              <a:t> a principal </a:t>
            </a:r>
            <a:r>
              <a:rPr lang="en-US" dirty="0" err="1" smtClean="0"/>
              <a:t>referência</a:t>
            </a:r>
            <a:r>
              <a:rPr lang="en-US" dirty="0" smtClean="0"/>
              <a:t> de </a:t>
            </a:r>
            <a:r>
              <a:rPr lang="en-US" dirty="0" err="1" smtClean="0"/>
              <a:t>precificação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impacto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 </a:t>
            </a:r>
            <a:r>
              <a:rPr lang="en-US" dirty="0" err="1" smtClean="0"/>
              <a:t>praticados</a:t>
            </a:r>
            <a:r>
              <a:rPr lang="en-US" dirty="0" smtClean="0"/>
              <a:t> </a:t>
            </a:r>
            <a:r>
              <a:rPr lang="en-US" dirty="0" err="1" smtClean="0"/>
              <a:t>pelas</a:t>
            </a:r>
            <a:r>
              <a:rPr lang="en-US" dirty="0" smtClean="0"/>
              <a:t> </a:t>
            </a:r>
            <a:r>
              <a:rPr lang="en-US" dirty="0" err="1" smtClean="0"/>
              <a:t>concessionárias</a:t>
            </a:r>
            <a:r>
              <a:rPr lang="en-US" dirty="0" smtClean="0"/>
              <a:t> </a:t>
            </a:r>
            <a:r>
              <a:rPr lang="en-US" dirty="0" err="1" smtClean="0"/>
              <a:t>ferroviárias</a:t>
            </a:r>
            <a:r>
              <a:rPr lang="en-US" dirty="0" smtClean="0"/>
              <a:t>).</a:t>
            </a:r>
          </a:p>
          <a:p>
            <a:pPr algn="just"/>
            <a:r>
              <a:rPr lang="en-US" dirty="0" err="1" smtClean="0"/>
              <a:t>Não</a:t>
            </a:r>
            <a:r>
              <a:rPr lang="en-US" dirty="0" smtClean="0"/>
              <a:t> obstante, </a:t>
            </a:r>
            <a:r>
              <a:rPr lang="en-US" dirty="0" err="1" smtClean="0"/>
              <a:t>é</a:t>
            </a:r>
            <a:r>
              <a:rPr lang="en-US" dirty="0" smtClean="0"/>
              <a:t> da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importância</a:t>
            </a:r>
            <a:r>
              <a:rPr lang="en-US" dirty="0"/>
              <a:t> </a:t>
            </a:r>
            <a:r>
              <a:rPr lang="en-US" dirty="0" err="1" smtClean="0"/>
              <a:t>explorar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limite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contestabilidade</a:t>
            </a:r>
            <a:r>
              <a:rPr lang="en-US" dirty="0" smtClean="0"/>
              <a:t>.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carga</a:t>
            </a:r>
            <a:r>
              <a:rPr lang="en-US" dirty="0" smtClean="0"/>
              <a:t> </a:t>
            </a:r>
            <a:r>
              <a:rPr lang="en-US" dirty="0" err="1" smtClean="0"/>
              <a:t>subtraída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rodovia</a:t>
            </a:r>
            <a:r>
              <a:rPr lang="en-US" dirty="0" smtClean="0"/>
              <a:t> </a:t>
            </a:r>
            <a:r>
              <a:rPr lang="en-US" dirty="0" err="1" smtClean="0"/>
              <a:t>através</a:t>
            </a:r>
            <a:r>
              <a:rPr lang="en-US" dirty="0" smtClean="0"/>
              <a:t> da </a:t>
            </a:r>
            <a:r>
              <a:rPr lang="en-US" dirty="0" err="1" smtClean="0"/>
              <a:t>hidrovia</a:t>
            </a:r>
            <a:r>
              <a:rPr lang="en-US" dirty="0" smtClean="0"/>
              <a:t> </a:t>
            </a:r>
            <a:r>
              <a:rPr lang="en-US" dirty="0" err="1" smtClean="0"/>
              <a:t>impõe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perda</a:t>
            </a:r>
            <a:r>
              <a:rPr lang="en-US" dirty="0" smtClean="0"/>
              <a:t> de </a:t>
            </a:r>
            <a:r>
              <a:rPr lang="en-US" dirty="0" err="1" smtClean="0"/>
              <a:t>demanda</a:t>
            </a:r>
            <a:r>
              <a:rPr lang="en-US" dirty="0" smtClean="0"/>
              <a:t> e </a:t>
            </a:r>
            <a:r>
              <a:rPr lang="en-US" dirty="0" err="1" smtClean="0"/>
              <a:t>rentabilidade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agentes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controlam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modais</a:t>
            </a:r>
            <a:r>
              <a:rPr lang="en-US" dirty="0" smtClean="0"/>
              <a:t> </a:t>
            </a:r>
            <a:r>
              <a:rPr lang="en-US" dirty="0" err="1" smtClean="0"/>
              <a:t>terrestres</a:t>
            </a:r>
            <a:r>
              <a:rPr lang="en-US" dirty="0" smtClean="0"/>
              <a:t>, </a:t>
            </a:r>
            <a:r>
              <a:rPr lang="en-US" dirty="0" err="1" smtClean="0"/>
              <a:t>impondo</a:t>
            </a:r>
            <a:r>
              <a:rPr lang="en-US" dirty="0" smtClean="0"/>
              <a:t> a </a:t>
            </a:r>
            <a:r>
              <a:rPr lang="en-US" dirty="0" err="1" smtClean="0"/>
              <a:t>depressão</a:t>
            </a:r>
            <a:r>
              <a:rPr lang="en-US" dirty="0" smtClean="0"/>
              <a:t> de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 com vistas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fidelização</a:t>
            </a:r>
            <a:r>
              <a:rPr lang="en-US" dirty="0" smtClean="0"/>
              <a:t> de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clientela</a:t>
            </a:r>
            <a:r>
              <a:rPr lang="en-US" dirty="0" smtClean="0"/>
              <a:t> </a:t>
            </a:r>
            <a:r>
              <a:rPr lang="en-US" dirty="0" err="1" smtClean="0"/>
              <a:t>tradicional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669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Hidrovia</a:t>
            </a:r>
            <a:r>
              <a:rPr lang="en-US" dirty="0" smtClean="0"/>
              <a:t>, </a:t>
            </a:r>
            <a:r>
              <a:rPr lang="en-US" dirty="0" err="1" smtClean="0"/>
              <a:t>Rodovia</a:t>
            </a:r>
            <a:r>
              <a:rPr lang="en-US" dirty="0" smtClean="0"/>
              <a:t> e </a:t>
            </a:r>
            <a:r>
              <a:rPr lang="en-US" dirty="0" err="1" smtClean="0"/>
              <a:t>Ferrovia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55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import</a:t>
            </a:r>
            <a:r>
              <a:rPr lang="en-US" dirty="0" err="1" smtClean="0"/>
              <a:t>ância</a:t>
            </a:r>
            <a:r>
              <a:rPr lang="en-US" dirty="0" smtClean="0"/>
              <a:t> da </a:t>
            </a:r>
            <a:r>
              <a:rPr lang="en-US" dirty="0" err="1" smtClean="0"/>
              <a:t>compreensão</a:t>
            </a:r>
            <a:r>
              <a:rPr lang="en-US" dirty="0" smtClean="0"/>
              <a:t> </a:t>
            </a:r>
            <a:r>
              <a:rPr lang="en-US" dirty="0" err="1" smtClean="0"/>
              <a:t>deste</a:t>
            </a:r>
            <a:r>
              <a:rPr lang="en-US" dirty="0" smtClean="0"/>
              <a:t> </a:t>
            </a:r>
            <a:r>
              <a:rPr lang="en-US" dirty="0" err="1" smtClean="0"/>
              <a:t>ponto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subestimada</a:t>
            </a:r>
            <a:r>
              <a:rPr lang="en-US" dirty="0" smtClean="0"/>
              <a:t>. E </a:t>
            </a:r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medida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oferta</a:t>
            </a:r>
            <a:r>
              <a:rPr lang="en-US" dirty="0" smtClean="0"/>
              <a:t> e </a:t>
            </a:r>
            <a:r>
              <a:rPr lang="en-US" dirty="0" err="1" smtClean="0"/>
              <a:t>demanda</a:t>
            </a:r>
            <a:r>
              <a:rPr lang="en-US" dirty="0" smtClean="0"/>
              <a:t> de </a:t>
            </a:r>
            <a:r>
              <a:rPr lang="en-US" dirty="0" err="1" smtClean="0"/>
              <a:t>serviços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modal </a:t>
            </a:r>
            <a:r>
              <a:rPr lang="en-US" dirty="0" err="1" smtClean="0"/>
              <a:t>hidroviário</a:t>
            </a:r>
            <a:r>
              <a:rPr lang="en-US" dirty="0" smtClean="0"/>
              <a:t> </a:t>
            </a:r>
            <a:r>
              <a:rPr lang="en-US" dirty="0" err="1" smtClean="0"/>
              <a:t>apresenta</a:t>
            </a:r>
            <a:r>
              <a:rPr lang="en-US" dirty="0" smtClean="0"/>
              <a:t> </a:t>
            </a:r>
            <a:r>
              <a:rPr lang="en-US" dirty="0" err="1" smtClean="0"/>
              <a:t>peculiaridades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exigem</a:t>
            </a:r>
            <a:r>
              <a:rPr lang="en-US" dirty="0" smtClean="0"/>
              <a:t> a </a:t>
            </a:r>
            <a:r>
              <a:rPr lang="en-US" dirty="0" err="1" smtClean="0"/>
              <a:t>mobilização</a:t>
            </a:r>
            <a:r>
              <a:rPr lang="en-US" dirty="0" smtClean="0"/>
              <a:t> da </a:t>
            </a:r>
            <a:r>
              <a:rPr lang="en-US" dirty="0" err="1" smtClean="0"/>
              <a:t>sociedade</a:t>
            </a:r>
            <a:r>
              <a:rPr lang="en-US" dirty="0" smtClean="0"/>
              <a:t> civil e do </a:t>
            </a:r>
            <a:r>
              <a:rPr lang="en-US" dirty="0" err="1" smtClean="0"/>
              <a:t>poder</a:t>
            </a:r>
            <a:r>
              <a:rPr lang="en-US" dirty="0" smtClean="0"/>
              <a:t> </a:t>
            </a:r>
            <a:r>
              <a:rPr lang="en-US" dirty="0" err="1" smtClean="0"/>
              <a:t>público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consolidá</a:t>
            </a:r>
            <a:r>
              <a:rPr lang="en-US" dirty="0" smtClean="0"/>
              <a:t>-lo. </a:t>
            </a:r>
          </a:p>
          <a:p>
            <a:pPr algn="just"/>
            <a:r>
              <a:rPr lang="en-US" dirty="0" smtClean="0"/>
              <a:t>Um </a:t>
            </a:r>
            <a:r>
              <a:rPr lang="en-US" dirty="0" err="1" smtClean="0"/>
              <a:t>comboio</a:t>
            </a:r>
            <a:r>
              <a:rPr lang="en-US" dirty="0" smtClean="0"/>
              <a:t> </a:t>
            </a:r>
            <a:r>
              <a:rPr lang="en-US" dirty="0" err="1" smtClean="0"/>
              <a:t>hidroviário</a:t>
            </a:r>
            <a:r>
              <a:rPr lang="en-US" dirty="0" smtClean="0"/>
              <a:t> com 5 </a:t>
            </a:r>
            <a:r>
              <a:rPr lang="en-US" dirty="0" err="1" smtClean="0"/>
              <a:t>barcaças</a:t>
            </a:r>
            <a:r>
              <a:rPr lang="en-US" dirty="0" smtClean="0"/>
              <a:t> </a:t>
            </a:r>
            <a:r>
              <a:rPr lang="en-US" dirty="0" err="1" smtClean="0"/>
              <a:t>carrega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carga</a:t>
            </a:r>
            <a:r>
              <a:rPr lang="en-US" dirty="0" smtClean="0"/>
              <a:t> de 200 </a:t>
            </a:r>
            <a:r>
              <a:rPr lang="en-US" dirty="0" err="1" smtClean="0"/>
              <a:t>caminhões</a:t>
            </a:r>
            <a:r>
              <a:rPr lang="en-US" dirty="0" smtClean="0"/>
              <a:t>. Estes 200 </a:t>
            </a:r>
            <a:r>
              <a:rPr lang="en-US" dirty="0" err="1" smtClean="0"/>
              <a:t>caminhões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irão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porto</a:t>
            </a:r>
            <a:r>
              <a:rPr lang="en-US" dirty="0" smtClean="0"/>
              <a:t> se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tiverem</a:t>
            </a:r>
            <a:r>
              <a:rPr lang="en-US" dirty="0" smtClean="0"/>
              <a:t> </a:t>
            </a:r>
            <a:r>
              <a:rPr lang="en-US" dirty="0" err="1" smtClean="0"/>
              <a:t>segurança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comboio</a:t>
            </a:r>
            <a:r>
              <a:rPr lang="en-US" dirty="0" smtClean="0"/>
              <a:t> </a:t>
            </a:r>
            <a:r>
              <a:rPr lang="en-US" dirty="0" err="1" smtClean="0"/>
              <a:t>lá</a:t>
            </a:r>
            <a:r>
              <a:rPr lang="en-US" dirty="0" smtClean="0"/>
              <a:t> </a:t>
            </a:r>
            <a:r>
              <a:rPr lang="en-US" dirty="0" err="1" smtClean="0"/>
              <a:t>estará</a:t>
            </a:r>
            <a:r>
              <a:rPr lang="en-US" dirty="0" smtClean="0"/>
              <a:t>. E o </a:t>
            </a:r>
            <a:r>
              <a:rPr lang="en-US" dirty="0" err="1" smtClean="0"/>
              <a:t>comboio</a:t>
            </a:r>
            <a:r>
              <a:rPr lang="en-US" dirty="0" smtClean="0"/>
              <a:t> </a:t>
            </a:r>
            <a:r>
              <a:rPr lang="en-US" dirty="0" err="1" smtClean="0"/>
              <a:t>tampouco</a:t>
            </a:r>
            <a:r>
              <a:rPr lang="en-US" dirty="0" smtClean="0"/>
              <a:t> </a:t>
            </a:r>
            <a:r>
              <a:rPr lang="en-US" dirty="0" err="1" smtClean="0"/>
              <a:t>lá</a:t>
            </a:r>
            <a:r>
              <a:rPr lang="en-US" dirty="0" smtClean="0"/>
              <a:t> </a:t>
            </a:r>
            <a:r>
              <a:rPr lang="en-US" dirty="0" err="1" smtClean="0"/>
              <a:t>estará</a:t>
            </a:r>
            <a:r>
              <a:rPr lang="en-US" dirty="0" smtClean="0"/>
              <a:t> se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caminhões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tiverem</a:t>
            </a:r>
            <a:r>
              <a:rPr lang="en-US" dirty="0" smtClean="0"/>
              <a:t> </a:t>
            </a:r>
            <a:r>
              <a:rPr lang="en-US" dirty="0" err="1" smtClean="0"/>
              <a:t>levado</a:t>
            </a:r>
            <a:r>
              <a:rPr lang="en-US" dirty="0" smtClean="0"/>
              <a:t> a </a:t>
            </a:r>
            <a:r>
              <a:rPr lang="en-US" dirty="0" err="1" smtClean="0"/>
              <a:t>carga</a:t>
            </a:r>
            <a:r>
              <a:rPr lang="en-US" dirty="0" smtClean="0"/>
              <a:t> </a:t>
            </a:r>
            <a:r>
              <a:rPr lang="en-US" dirty="0" err="1" smtClean="0"/>
              <a:t>até</a:t>
            </a:r>
            <a:r>
              <a:rPr lang="en-US" dirty="0" smtClean="0"/>
              <a:t> </a:t>
            </a:r>
            <a:r>
              <a:rPr lang="en-US" dirty="0" err="1" smtClean="0"/>
              <a:t>lá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Uma </a:t>
            </a:r>
            <a:r>
              <a:rPr lang="en-US" dirty="0" err="1" smtClean="0"/>
              <a:t>tonelada</a:t>
            </a:r>
            <a:r>
              <a:rPr lang="en-US" dirty="0" smtClean="0"/>
              <a:t> de </a:t>
            </a:r>
            <a:r>
              <a:rPr lang="en-US" dirty="0" err="1" smtClean="0"/>
              <a:t>carga</a:t>
            </a:r>
            <a:r>
              <a:rPr lang="en-US" dirty="0" smtClean="0"/>
              <a:t> </a:t>
            </a:r>
            <a:r>
              <a:rPr lang="en-US" dirty="0" err="1" smtClean="0"/>
              <a:t>tranportada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1000 km </a:t>
            </a:r>
            <a:r>
              <a:rPr lang="en-US" dirty="0" err="1" smtClean="0"/>
              <a:t>consome</a:t>
            </a:r>
            <a:r>
              <a:rPr lang="en-US" dirty="0"/>
              <a:t> </a:t>
            </a:r>
            <a:r>
              <a:rPr lang="en-US" dirty="0" smtClean="0"/>
              <a:t>5 </a:t>
            </a:r>
            <a:r>
              <a:rPr lang="en-US" dirty="0" err="1" smtClean="0"/>
              <a:t>litros</a:t>
            </a:r>
            <a:r>
              <a:rPr lang="en-US" dirty="0" smtClean="0"/>
              <a:t> de </a:t>
            </a:r>
            <a:r>
              <a:rPr lang="en-US" dirty="0" err="1" smtClean="0"/>
              <a:t>combustível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hidrovia</a:t>
            </a:r>
            <a:r>
              <a:rPr lang="en-US" dirty="0" smtClean="0"/>
              <a:t>, 10 </a:t>
            </a:r>
            <a:r>
              <a:rPr lang="en-US" dirty="0" err="1" smtClean="0"/>
              <a:t>litros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ferrovia</a:t>
            </a:r>
            <a:r>
              <a:rPr lang="en-US" dirty="0" smtClean="0"/>
              <a:t> e </a:t>
            </a:r>
            <a:r>
              <a:rPr lang="en-US" dirty="0" err="1" smtClean="0"/>
              <a:t>mais</a:t>
            </a:r>
            <a:r>
              <a:rPr lang="en-US" dirty="0" smtClean="0"/>
              <a:t> de 100 </a:t>
            </a:r>
            <a:r>
              <a:rPr lang="en-US" dirty="0" err="1" smtClean="0"/>
              <a:t>litros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rodovia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307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Para </a:t>
            </a:r>
            <a:r>
              <a:rPr lang="en-US" dirty="0" err="1" smtClean="0"/>
              <a:t>al</a:t>
            </a:r>
            <a:r>
              <a:rPr lang="en-US" dirty="0" err="1" smtClean="0"/>
              <a:t>ém</a:t>
            </a:r>
            <a:r>
              <a:rPr lang="en-US" dirty="0" smtClean="0"/>
              <a:t> da </a:t>
            </a:r>
            <a:r>
              <a:rPr lang="en-US" dirty="0" err="1" smtClean="0"/>
              <a:t>contestaç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</a:t>
            </a:r>
            <a:r>
              <a:rPr lang="en-US" dirty="0" err="1" smtClean="0"/>
              <a:t>contestaç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fundamental. Mas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será</a:t>
            </a:r>
            <a:r>
              <a:rPr lang="en-US" dirty="0" smtClean="0"/>
              <a:t> </a:t>
            </a:r>
            <a:r>
              <a:rPr lang="en-US" dirty="0" err="1" smtClean="0"/>
              <a:t>suficiente</a:t>
            </a:r>
            <a:r>
              <a:rPr lang="en-US" dirty="0" smtClean="0"/>
              <a:t>. O </a:t>
            </a:r>
            <a:r>
              <a:rPr lang="en-US" dirty="0" err="1" smtClean="0"/>
              <a:t>porto</a:t>
            </a:r>
            <a:r>
              <a:rPr lang="en-US" dirty="0" smtClean="0"/>
              <a:t> de </a:t>
            </a:r>
            <a:r>
              <a:rPr lang="en-US" dirty="0" err="1" smtClean="0"/>
              <a:t>Paranaguá</a:t>
            </a:r>
            <a:r>
              <a:rPr lang="en-US" dirty="0" smtClean="0"/>
              <a:t> </a:t>
            </a:r>
            <a:r>
              <a:rPr lang="en-US" dirty="0" err="1" smtClean="0"/>
              <a:t>ainda</a:t>
            </a:r>
            <a:r>
              <a:rPr lang="en-US" dirty="0" smtClean="0"/>
              <a:t> </a:t>
            </a:r>
            <a:r>
              <a:rPr lang="en-US" dirty="0" err="1" smtClean="0"/>
              <a:t>será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 principal </a:t>
            </a:r>
            <a:r>
              <a:rPr lang="en-US" dirty="0" err="1" smtClean="0"/>
              <a:t>porta</a:t>
            </a:r>
            <a:r>
              <a:rPr lang="en-US" dirty="0" smtClean="0"/>
              <a:t> de </a:t>
            </a:r>
            <a:r>
              <a:rPr lang="en-US" dirty="0" err="1" smtClean="0"/>
              <a:t>saída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produção</a:t>
            </a:r>
            <a:r>
              <a:rPr lang="en-US" dirty="0" smtClean="0"/>
              <a:t> X-</a:t>
            </a:r>
            <a:r>
              <a:rPr lang="en-US" dirty="0" err="1" smtClean="0"/>
              <a:t>Propulsiva</a:t>
            </a:r>
            <a:r>
              <a:rPr lang="en-US" dirty="0" smtClean="0"/>
              <a:t> do </a:t>
            </a:r>
            <a:r>
              <a:rPr lang="en-US" dirty="0" err="1" smtClean="0"/>
              <a:t>Oeste</a:t>
            </a:r>
            <a:r>
              <a:rPr lang="en-US" dirty="0" smtClean="0"/>
              <a:t>. E a </a:t>
            </a:r>
            <a:r>
              <a:rPr lang="en-US" dirty="0" err="1" smtClean="0"/>
              <a:t>ferrovia</a:t>
            </a:r>
            <a:r>
              <a:rPr lang="en-US" dirty="0" smtClean="0"/>
              <a:t> – </a:t>
            </a:r>
            <a:r>
              <a:rPr lang="en-US" dirty="0" err="1" smtClean="0"/>
              <a:t>mesmo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</a:t>
            </a:r>
            <a:r>
              <a:rPr lang="en-US" dirty="0" err="1" smtClean="0"/>
              <a:t>realizem</a:t>
            </a:r>
            <a:r>
              <a:rPr lang="en-US" dirty="0" smtClean="0"/>
              <a:t> </a:t>
            </a:r>
            <a:r>
              <a:rPr lang="en-US" dirty="0" err="1" smtClean="0"/>
              <a:t>novos</a:t>
            </a:r>
            <a:r>
              <a:rPr lang="en-US" dirty="0" smtClean="0"/>
              <a:t> </a:t>
            </a:r>
            <a:r>
              <a:rPr lang="en-US" dirty="0" err="1" smtClean="0"/>
              <a:t>investimentos</a:t>
            </a:r>
            <a:r>
              <a:rPr lang="en-US" dirty="0" smtClean="0"/>
              <a:t> – </a:t>
            </a:r>
            <a:r>
              <a:rPr lang="en-US" dirty="0" err="1" smtClean="0"/>
              <a:t>só</a:t>
            </a:r>
            <a:r>
              <a:rPr lang="en-US" dirty="0" smtClean="0"/>
              <a:t> </a:t>
            </a:r>
            <a:r>
              <a:rPr lang="en-US" dirty="0" err="1" smtClean="0"/>
              <a:t>irá</a:t>
            </a:r>
            <a:r>
              <a:rPr lang="en-US" dirty="0" smtClean="0"/>
              <a:t> </a:t>
            </a:r>
            <a:r>
              <a:rPr lang="en-US" dirty="0" err="1" smtClean="0"/>
              <a:t>operar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contestadora</a:t>
            </a:r>
            <a:r>
              <a:rPr lang="en-US" dirty="0" smtClean="0"/>
              <a:t> </a:t>
            </a:r>
            <a:r>
              <a:rPr lang="en-US" dirty="0" err="1" smtClean="0"/>
              <a:t>num</a:t>
            </a:r>
            <a:r>
              <a:rPr lang="en-US" dirty="0" smtClean="0"/>
              <a:t> novo </a:t>
            </a:r>
            <a:r>
              <a:rPr lang="en-US" dirty="0" err="1" smtClean="0"/>
              <a:t>marco</a:t>
            </a:r>
            <a:r>
              <a:rPr lang="en-US" dirty="0" smtClean="0"/>
              <a:t> </a:t>
            </a:r>
            <a:r>
              <a:rPr lang="en-US" dirty="0" err="1" smtClean="0"/>
              <a:t>regulatório</a:t>
            </a:r>
            <a:r>
              <a:rPr lang="en-US" dirty="0" smtClean="0"/>
              <a:t>.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preciso</a:t>
            </a:r>
            <a:r>
              <a:rPr lang="en-US" dirty="0" smtClean="0"/>
              <a:t>, </a:t>
            </a:r>
            <a:r>
              <a:rPr lang="en-US" dirty="0" err="1" smtClean="0"/>
              <a:t>pois</a:t>
            </a:r>
            <a:r>
              <a:rPr lang="en-US" dirty="0" smtClean="0"/>
              <a:t>, </a:t>
            </a:r>
            <a:r>
              <a:rPr lang="en-US" dirty="0" err="1" smtClean="0"/>
              <a:t>também</a:t>
            </a:r>
            <a:r>
              <a:rPr lang="en-US" dirty="0" smtClean="0"/>
              <a:t> </a:t>
            </a:r>
            <a:r>
              <a:rPr lang="en-US" dirty="0" err="1" smtClean="0"/>
              <a:t>enfrentar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e </a:t>
            </a:r>
            <a:r>
              <a:rPr lang="en-US" dirty="0" err="1" smtClean="0"/>
              <a:t>preços</a:t>
            </a:r>
            <a:r>
              <a:rPr lang="en-US" dirty="0" smtClean="0"/>
              <a:t> dos </a:t>
            </a:r>
            <a:r>
              <a:rPr lang="en-US" dirty="0" err="1" smtClean="0"/>
              <a:t>transportes</a:t>
            </a:r>
            <a:r>
              <a:rPr lang="en-US" dirty="0" smtClean="0"/>
              <a:t> </a:t>
            </a:r>
            <a:r>
              <a:rPr lang="en-US" dirty="0" err="1" smtClean="0"/>
              <a:t>rodoviários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eles</a:t>
            </a:r>
            <a:r>
              <a:rPr lang="en-US" dirty="0" smtClean="0"/>
              <a:t> </a:t>
            </a:r>
            <a:r>
              <a:rPr lang="en-US" dirty="0" err="1" smtClean="0"/>
              <a:t>podem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reduzidos</a:t>
            </a:r>
            <a:r>
              <a:rPr lang="en-US" dirty="0" smtClean="0"/>
              <a:t>?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operadores</a:t>
            </a:r>
            <a:r>
              <a:rPr lang="en-US" dirty="0" smtClean="0"/>
              <a:t> </a:t>
            </a:r>
            <a:r>
              <a:rPr lang="en-US" dirty="0" err="1" smtClean="0"/>
              <a:t>diretos</a:t>
            </a:r>
            <a:r>
              <a:rPr lang="en-US" dirty="0" smtClean="0"/>
              <a:t>, </a:t>
            </a:r>
            <a:r>
              <a:rPr lang="en-US" dirty="0" err="1" smtClean="0"/>
              <a:t>transportadores</a:t>
            </a:r>
            <a:r>
              <a:rPr lang="en-US" dirty="0" smtClean="0"/>
              <a:t> de </a:t>
            </a:r>
            <a:r>
              <a:rPr lang="en-US" dirty="0" err="1" smtClean="0"/>
              <a:t>carga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operam</a:t>
            </a:r>
            <a:r>
              <a:rPr lang="en-US" dirty="0" smtClean="0"/>
              <a:t> com </a:t>
            </a:r>
            <a:r>
              <a:rPr lang="en-US" dirty="0" err="1" smtClean="0"/>
              <a:t>margens</a:t>
            </a:r>
            <a:r>
              <a:rPr lang="en-US" dirty="0" smtClean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baixas</a:t>
            </a:r>
            <a:r>
              <a:rPr lang="en-US" dirty="0" smtClean="0"/>
              <a:t>, dada a </a:t>
            </a:r>
            <a:r>
              <a:rPr lang="en-US" dirty="0" err="1" smtClean="0"/>
              <a:t>elevada</a:t>
            </a:r>
            <a:r>
              <a:rPr lang="en-US" dirty="0" smtClean="0"/>
              <a:t> </a:t>
            </a:r>
            <a:r>
              <a:rPr lang="en-US" dirty="0" err="1" smtClean="0"/>
              <a:t>concorrência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. Mas </a:t>
            </a:r>
            <a:r>
              <a:rPr lang="en-US" dirty="0" err="1" smtClean="0"/>
              <a:t>através</a:t>
            </a:r>
            <a:r>
              <a:rPr lang="en-US" dirty="0" smtClean="0"/>
              <a:t> da </a:t>
            </a:r>
            <a:r>
              <a:rPr lang="en-US" dirty="0" err="1" smtClean="0"/>
              <a:t>depressão</a:t>
            </a:r>
            <a:r>
              <a:rPr lang="en-US" dirty="0" smtClean="0"/>
              <a:t> dos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uso</a:t>
            </a:r>
            <a:r>
              <a:rPr lang="en-US" dirty="0" smtClean="0"/>
              <a:t> da </a:t>
            </a:r>
            <a:r>
              <a:rPr lang="en-US" dirty="0" err="1" smtClean="0"/>
              <a:t>própria</a:t>
            </a:r>
            <a:r>
              <a:rPr lang="en-US" dirty="0" smtClean="0"/>
              <a:t> </a:t>
            </a:r>
            <a:r>
              <a:rPr lang="en-US" dirty="0" err="1" smtClean="0"/>
              <a:t>malha</a:t>
            </a:r>
            <a:r>
              <a:rPr lang="en-US" dirty="0" smtClean="0"/>
              <a:t> </a:t>
            </a:r>
            <a:r>
              <a:rPr lang="en-US" dirty="0" err="1" smtClean="0"/>
              <a:t>rodoviária</a:t>
            </a:r>
            <a:r>
              <a:rPr lang="en-US" dirty="0" smtClean="0"/>
              <a:t>: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depressão</a:t>
            </a:r>
            <a:r>
              <a:rPr lang="en-US" dirty="0" smtClean="0"/>
              <a:t> dos </a:t>
            </a:r>
            <a:r>
              <a:rPr lang="en-US" dirty="0" err="1" smtClean="0"/>
              <a:t>preços</a:t>
            </a:r>
            <a:r>
              <a:rPr lang="en-US" dirty="0" smtClean="0"/>
              <a:t> dos </a:t>
            </a:r>
            <a:r>
              <a:rPr lang="en-US" dirty="0" err="1" smtClean="0"/>
              <a:t>pedágios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2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quest</a:t>
            </a:r>
            <a:r>
              <a:rPr lang="en-US" dirty="0" err="1" smtClean="0"/>
              <a:t>ão</a:t>
            </a:r>
            <a:r>
              <a:rPr lang="en-US" dirty="0" smtClean="0"/>
              <a:t> dos </a:t>
            </a:r>
            <a:r>
              <a:rPr lang="en-US" dirty="0" err="1" smtClean="0"/>
              <a:t>pedágios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Para </a:t>
            </a:r>
            <a:r>
              <a:rPr lang="en-US" dirty="0" err="1" smtClean="0"/>
              <a:t>enfrentar</a:t>
            </a:r>
            <a:r>
              <a:rPr lang="en-US" dirty="0" smtClean="0"/>
              <a:t> </a:t>
            </a:r>
            <a:r>
              <a:rPr lang="en-US" dirty="0" err="1" smtClean="0"/>
              <a:t>estes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preciso</a:t>
            </a:r>
            <a:r>
              <a:rPr lang="en-US" dirty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sejam</a:t>
            </a:r>
            <a:r>
              <a:rPr lang="en-US" dirty="0" smtClean="0"/>
              <a:t> </a:t>
            </a:r>
            <a:r>
              <a:rPr lang="en-US" dirty="0" err="1" smtClean="0"/>
              <a:t>feitas</a:t>
            </a:r>
            <a:r>
              <a:rPr lang="en-US" dirty="0" smtClean="0"/>
              <a:t> </a:t>
            </a:r>
            <a:r>
              <a:rPr lang="en-US" dirty="0" err="1" smtClean="0"/>
              <a:t>novas</a:t>
            </a:r>
            <a:r>
              <a:rPr lang="en-US" dirty="0" smtClean="0"/>
              <a:t> </a:t>
            </a:r>
            <a:r>
              <a:rPr lang="en-US" dirty="0" err="1" smtClean="0"/>
              <a:t>licitações</a:t>
            </a:r>
            <a:r>
              <a:rPr lang="en-US" dirty="0" smtClean="0"/>
              <a:t>, com </a:t>
            </a:r>
            <a:r>
              <a:rPr lang="en-US" dirty="0" err="1" smtClean="0"/>
              <a:t>regras</a:t>
            </a:r>
            <a:r>
              <a:rPr lang="en-US" dirty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modernas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imponham</a:t>
            </a:r>
            <a:r>
              <a:rPr lang="en-US" dirty="0" smtClean="0"/>
              <a:t>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eficiência</a:t>
            </a:r>
            <a:r>
              <a:rPr lang="en-US" dirty="0" smtClean="0"/>
              <a:t> dos </a:t>
            </a:r>
            <a:r>
              <a:rPr lang="en-US" dirty="0" err="1" smtClean="0"/>
              <a:t>serviços</a:t>
            </a:r>
            <a:r>
              <a:rPr lang="en-US" dirty="0" smtClean="0"/>
              <a:t> </a:t>
            </a:r>
            <a:r>
              <a:rPr lang="en-US" dirty="0" err="1" smtClean="0"/>
              <a:t>prestados</a:t>
            </a:r>
            <a:r>
              <a:rPr lang="en-US" dirty="0" smtClean="0"/>
              <a:t> e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contestabilidade</a:t>
            </a:r>
            <a:r>
              <a:rPr lang="en-US" dirty="0" smtClean="0"/>
              <a:t> (via </a:t>
            </a:r>
            <a:r>
              <a:rPr lang="en-US" dirty="0" err="1" smtClean="0"/>
              <a:t>estradas</a:t>
            </a:r>
            <a:r>
              <a:rPr lang="en-US" dirty="0" smtClean="0"/>
              <a:t> </a:t>
            </a:r>
            <a:r>
              <a:rPr lang="en-US" dirty="0" err="1" smtClean="0"/>
              <a:t>vicinais</a:t>
            </a:r>
            <a:r>
              <a:rPr lang="en-US" dirty="0" smtClean="0"/>
              <a:t> e/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paralelas</a:t>
            </a:r>
            <a:r>
              <a:rPr lang="en-US" dirty="0" smtClean="0"/>
              <a:t>)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concessionária</a:t>
            </a:r>
            <a:r>
              <a:rPr lang="en-US" dirty="0" smtClean="0"/>
              <a:t> </a:t>
            </a:r>
            <a:r>
              <a:rPr lang="en-US" dirty="0" err="1" smtClean="0"/>
              <a:t>vencedora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Do </a:t>
            </a:r>
            <a:r>
              <a:rPr lang="en-US" dirty="0" err="1" smtClean="0"/>
              <a:t>meu</a:t>
            </a:r>
            <a:r>
              <a:rPr lang="en-US" dirty="0" smtClean="0"/>
              <a:t> </a:t>
            </a:r>
            <a:r>
              <a:rPr lang="en-US" dirty="0" err="1" smtClean="0"/>
              <a:t>ponto</a:t>
            </a:r>
            <a:r>
              <a:rPr lang="en-US" dirty="0" smtClean="0"/>
              <a:t> de vista, </a:t>
            </a:r>
            <a:r>
              <a:rPr lang="en-US" dirty="0" err="1" smtClean="0"/>
              <a:t>seria</a:t>
            </a:r>
            <a:r>
              <a:rPr lang="en-US" dirty="0" smtClean="0"/>
              <a:t> </a:t>
            </a:r>
            <a:r>
              <a:rPr lang="en-US" dirty="0" err="1" smtClean="0"/>
              <a:t>igualmente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fosse </a:t>
            </a:r>
            <a:r>
              <a:rPr lang="en-US" dirty="0" err="1" smtClean="0"/>
              <a:t>construída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estrutura</a:t>
            </a:r>
            <a:r>
              <a:rPr lang="en-US" dirty="0" smtClean="0"/>
              <a:t> </a:t>
            </a:r>
            <a:r>
              <a:rPr lang="en-US" dirty="0" err="1" smtClean="0"/>
              <a:t>empresarial</a:t>
            </a:r>
            <a:r>
              <a:rPr lang="en-US" dirty="0" smtClean="0"/>
              <a:t> regional, </a:t>
            </a:r>
            <a:r>
              <a:rPr lang="en-US" dirty="0" err="1" smtClean="0"/>
              <a:t>composta</a:t>
            </a:r>
            <a:r>
              <a:rPr lang="en-US" dirty="0" smtClean="0"/>
              <a:t> </a:t>
            </a:r>
            <a:r>
              <a:rPr lang="en-US" dirty="0" err="1" smtClean="0"/>
              <a:t>pelos</a:t>
            </a:r>
            <a:r>
              <a:rPr lang="en-US" dirty="0" smtClean="0"/>
              <a:t> </a:t>
            </a:r>
            <a:r>
              <a:rPr lang="en-US" dirty="0" err="1" smtClean="0"/>
              <a:t>principais</a:t>
            </a:r>
            <a:r>
              <a:rPr lang="en-US" dirty="0" smtClean="0"/>
              <a:t> </a:t>
            </a:r>
            <a:r>
              <a:rPr lang="en-US" dirty="0" err="1" smtClean="0"/>
              <a:t>usuários</a:t>
            </a:r>
            <a:r>
              <a:rPr lang="en-US" dirty="0" smtClean="0"/>
              <a:t> do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rodoviário</a:t>
            </a:r>
            <a:r>
              <a:rPr lang="en-US" dirty="0" smtClean="0"/>
              <a:t> (</a:t>
            </a:r>
            <a:r>
              <a:rPr lang="en-US" dirty="0" err="1" smtClean="0"/>
              <a:t>ofertantes</a:t>
            </a:r>
            <a:r>
              <a:rPr lang="en-US" dirty="0" smtClean="0"/>
              <a:t> de </a:t>
            </a:r>
            <a:r>
              <a:rPr lang="en-US" dirty="0" err="1" smtClean="0"/>
              <a:t>carga</a:t>
            </a:r>
            <a:r>
              <a:rPr lang="en-US" dirty="0" smtClean="0"/>
              <a:t>)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participar</a:t>
            </a:r>
            <a:r>
              <a:rPr lang="en-US" dirty="0" smtClean="0"/>
              <a:t> do novo </a:t>
            </a:r>
            <a:r>
              <a:rPr lang="en-US" dirty="0" err="1" smtClean="0"/>
              <a:t>processo</a:t>
            </a:r>
            <a:r>
              <a:rPr lang="en-US" dirty="0" smtClean="0"/>
              <a:t> </a:t>
            </a:r>
            <a:r>
              <a:rPr lang="en-US" dirty="0" err="1" smtClean="0"/>
              <a:t>licitatório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687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a </a:t>
            </a:r>
            <a:r>
              <a:rPr lang="en-US" dirty="0" err="1" smtClean="0"/>
              <a:t>cadeia</a:t>
            </a:r>
            <a:r>
              <a:rPr lang="en-US" dirty="0" smtClean="0"/>
              <a:t> </a:t>
            </a:r>
            <a:r>
              <a:rPr lang="en-US" dirty="0" err="1" smtClean="0"/>
              <a:t>log</a:t>
            </a:r>
            <a:r>
              <a:rPr lang="en-US" dirty="0" err="1" smtClean="0"/>
              <a:t>ística</a:t>
            </a:r>
            <a:r>
              <a:rPr lang="en-US" dirty="0" smtClean="0"/>
              <a:t> local?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32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</a:t>
            </a:r>
            <a:r>
              <a:rPr lang="en-US" dirty="0" err="1" smtClean="0"/>
              <a:t>pergunta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fica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: </a:t>
            </a:r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levará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depressão</a:t>
            </a:r>
            <a:r>
              <a:rPr lang="en-US" dirty="0" smtClean="0"/>
              <a:t> dos </a:t>
            </a:r>
            <a:r>
              <a:rPr lang="en-US" dirty="0" err="1" smtClean="0"/>
              <a:t>ganhos</a:t>
            </a:r>
            <a:r>
              <a:rPr lang="en-US" dirty="0" smtClean="0"/>
              <a:t> dos </a:t>
            </a:r>
            <a:r>
              <a:rPr lang="en-US" dirty="0" err="1" smtClean="0"/>
              <a:t>operadores</a:t>
            </a:r>
            <a:r>
              <a:rPr lang="en-US" dirty="0" smtClean="0"/>
              <a:t> </a:t>
            </a:r>
            <a:r>
              <a:rPr lang="en-US" dirty="0" err="1" smtClean="0"/>
              <a:t>logísticos</a:t>
            </a:r>
            <a:r>
              <a:rPr lang="en-US" dirty="0" smtClean="0"/>
              <a:t> </a:t>
            </a:r>
            <a:r>
              <a:rPr lang="en-US" dirty="0" err="1" smtClean="0"/>
              <a:t>locais</a:t>
            </a:r>
            <a:r>
              <a:rPr lang="en-US" dirty="0" smtClean="0"/>
              <a:t>? </a:t>
            </a:r>
            <a:r>
              <a:rPr lang="en-US" dirty="0" err="1" smtClean="0"/>
              <a:t>Afinal</a:t>
            </a:r>
            <a:r>
              <a:rPr lang="en-US" dirty="0" smtClean="0"/>
              <a:t>,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, </a:t>
            </a:r>
            <a:r>
              <a:rPr lang="en-US" dirty="0" err="1" smtClean="0"/>
              <a:t>também</a:t>
            </a:r>
            <a:r>
              <a:rPr lang="en-US" dirty="0" smtClean="0"/>
              <a:t>,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 </a:t>
            </a:r>
            <a:r>
              <a:rPr lang="en-US" dirty="0" err="1" smtClean="0"/>
              <a:t>propulsiva</a:t>
            </a:r>
            <a:r>
              <a:rPr lang="en-US" dirty="0" smtClean="0"/>
              <a:t> do </a:t>
            </a:r>
            <a:r>
              <a:rPr lang="en-US" dirty="0" err="1" smtClean="0"/>
              <a:t>território</a:t>
            </a:r>
            <a:r>
              <a:rPr lang="en-US" dirty="0" smtClean="0"/>
              <a:t>!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resposta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: </a:t>
            </a:r>
            <a:r>
              <a:rPr lang="en-US" dirty="0" err="1" smtClean="0"/>
              <a:t>definitivamente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. Na </a:t>
            </a:r>
            <a:r>
              <a:rPr lang="en-US" dirty="0" err="1" smtClean="0"/>
              <a:t>realidade</a:t>
            </a:r>
            <a:r>
              <a:rPr lang="en-US" dirty="0" smtClean="0"/>
              <a:t>,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tal</a:t>
            </a:r>
            <a:r>
              <a:rPr lang="en-US" dirty="0" smtClean="0"/>
              <a:t> </a:t>
            </a:r>
            <a:r>
              <a:rPr lang="en-US" dirty="0" err="1" smtClean="0"/>
              <a:t>estratégia</a:t>
            </a:r>
            <a:r>
              <a:rPr lang="en-US" dirty="0" smtClean="0"/>
              <a:t> </a:t>
            </a:r>
            <a:r>
              <a:rPr lang="en-US" dirty="0" err="1" smtClean="0"/>
              <a:t>levará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alavancagem</a:t>
            </a:r>
            <a:r>
              <a:rPr lang="en-US" dirty="0" smtClean="0"/>
              <a:t> de </a:t>
            </a:r>
            <a:r>
              <a:rPr lang="en-US" dirty="0" err="1" smtClean="0"/>
              <a:t>suas</a:t>
            </a:r>
            <a:r>
              <a:rPr lang="en-US" dirty="0"/>
              <a:t> </a:t>
            </a:r>
            <a:r>
              <a:rPr lang="en-US" dirty="0" err="1" smtClean="0"/>
              <a:t>capacidades</a:t>
            </a:r>
            <a:r>
              <a:rPr lang="en-US" dirty="0" smtClean="0"/>
              <a:t> </a:t>
            </a:r>
            <a:r>
              <a:rPr lang="en-US" dirty="0" err="1" smtClean="0"/>
              <a:t>competitivas</a:t>
            </a:r>
            <a:r>
              <a:rPr lang="en-US" dirty="0" smtClean="0"/>
              <a:t> de </a:t>
            </a:r>
            <a:r>
              <a:rPr lang="en-US" dirty="0" err="1" smtClean="0"/>
              <a:t>curto</a:t>
            </a:r>
            <a:r>
              <a:rPr lang="en-US" dirty="0" smtClean="0"/>
              <a:t>, </a:t>
            </a:r>
            <a:r>
              <a:rPr lang="en-US" dirty="0" err="1" smtClean="0"/>
              <a:t>médio</a:t>
            </a:r>
            <a:r>
              <a:rPr lang="en-US" dirty="0" smtClean="0"/>
              <a:t> e </a:t>
            </a:r>
            <a:r>
              <a:rPr lang="en-US" dirty="0" err="1" smtClean="0"/>
              <a:t>longo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. </a:t>
            </a:r>
            <a:r>
              <a:rPr lang="en-US" dirty="0" err="1" smtClean="0"/>
              <a:t>Desde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abram</a:t>
            </a:r>
            <a:r>
              <a:rPr lang="en-US" dirty="0" smtClean="0"/>
              <a:t> </a:t>
            </a:r>
            <a:r>
              <a:rPr lang="en-US" dirty="0" err="1" smtClean="0"/>
              <a:t>mão</a:t>
            </a:r>
            <a:r>
              <a:rPr lang="en-US" dirty="0" smtClean="0"/>
              <a:t> de </a:t>
            </a:r>
            <a:r>
              <a:rPr lang="en-US" dirty="0" err="1" smtClean="0"/>
              <a:t>serem</a:t>
            </a:r>
            <a:r>
              <a:rPr lang="en-US" dirty="0" smtClean="0"/>
              <a:t> </a:t>
            </a:r>
            <a:r>
              <a:rPr lang="en-US" dirty="0" err="1" smtClean="0"/>
              <a:t>meros</a:t>
            </a:r>
            <a:r>
              <a:rPr lang="en-US" dirty="0" smtClean="0"/>
              <a:t> </a:t>
            </a:r>
            <a:r>
              <a:rPr lang="en-US" dirty="0" err="1" smtClean="0"/>
              <a:t>transportadores</a:t>
            </a:r>
            <a:r>
              <a:rPr lang="en-US" dirty="0" smtClean="0"/>
              <a:t> </a:t>
            </a:r>
            <a:r>
              <a:rPr lang="en-US" dirty="0" err="1" smtClean="0"/>
              <a:t>rodoviários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se </a:t>
            </a:r>
            <a:r>
              <a:rPr lang="en-US" dirty="0" err="1" smtClean="0"/>
              <a:t>transformarem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efetivos</a:t>
            </a:r>
            <a:r>
              <a:rPr lang="en-US" dirty="0" smtClean="0"/>
              <a:t> </a:t>
            </a:r>
            <a:r>
              <a:rPr lang="en-US" dirty="0" err="1" smtClean="0"/>
              <a:t>operadores</a:t>
            </a:r>
            <a:r>
              <a:rPr lang="en-US" dirty="0" smtClean="0"/>
              <a:t> </a:t>
            </a:r>
            <a:r>
              <a:rPr lang="en-US" dirty="0" err="1" smtClean="0"/>
              <a:t>logísticos</a:t>
            </a:r>
            <a:r>
              <a:rPr lang="en-US" dirty="0"/>
              <a:t> </a:t>
            </a:r>
            <a:r>
              <a:rPr lang="en-US" dirty="0" smtClean="0"/>
              <a:t>multi-</a:t>
            </a:r>
            <a:r>
              <a:rPr lang="en-US" dirty="0" err="1" smtClean="0"/>
              <a:t>modais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Estes </a:t>
            </a:r>
            <a:r>
              <a:rPr lang="en-US" dirty="0" err="1" smtClean="0"/>
              <a:t>agentes</a:t>
            </a:r>
            <a:r>
              <a:rPr lang="en-US" dirty="0"/>
              <a:t> </a:t>
            </a:r>
            <a:r>
              <a:rPr lang="en-US" dirty="0" smtClean="0"/>
              <a:t>se </a:t>
            </a:r>
            <a:r>
              <a:rPr lang="en-US" dirty="0" err="1" smtClean="0"/>
              <a:t>tornarão</a:t>
            </a:r>
            <a:r>
              <a:rPr lang="en-US" dirty="0" smtClean="0"/>
              <a:t>, de </a:t>
            </a:r>
            <a:r>
              <a:rPr lang="en-US" dirty="0" err="1" smtClean="0"/>
              <a:t>fato</a:t>
            </a:r>
            <a:r>
              <a:rPr lang="en-US" dirty="0" smtClean="0"/>
              <a:t>, </a:t>
            </a:r>
            <a:r>
              <a:rPr lang="en-US" dirty="0" err="1" smtClean="0"/>
              <a:t>instrumentos</a:t>
            </a:r>
            <a:r>
              <a:rPr lang="en-US" dirty="0" smtClean="0"/>
              <a:t> de </a:t>
            </a:r>
            <a:r>
              <a:rPr lang="en-US" dirty="0" err="1" smtClean="0"/>
              <a:t>contestabilidade</a:t>
            </a:r>
            <a:r>
              <a:rPr lang="en-US" dirty="0" smtClean="0"/>
              <a:t> inter-</a:t>
            </a:r>
            <a:r>
              <a:rPr lang="en-US" dirty="0" err="1" smtClean="0"/>
              <a:t>modais</a:t>
            </a:r>
            <a:r>
              <a:rPr lang="en-US" dirty="0" smtClean="0"/>
              <a:t>, </a:t>
            </a:r>
            <a:r>
              <a:rPr lang="en-US" dirty="0" err="1" smtClean="0"/>
              <a:t>negociando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 e </a:t>
            </a:r>
            <a:r>
              <a:rPr lang="en-US" dirty="0" err="1" smtClean="0"/>
              <a:t>vantagens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concessionários</a:t>
            </a:r>
            <a:r>
              <a:rPr lang="en-US" dirty="0" smtClean="0"/>
              <a:t> </a:t>
            </a:r>
            <a:r>
              <a:rPr lang="en-US" dirty="0" err="1" smtClean="0"/>
              <a:t>ferroviários</a:t>
            </a:r>
            <a:r>
              <a:rPr lang="en-US" dirty="0" smtClean="0"/>
              <a:t>, </a:t>
            </a:r>
            <a:r>
              <a:rPr lang="en-US" dirty="0" err="1" smtClean="0"/>
              <a:t>portuários</a:t>
            </a:r>
            <a:r>
              <a:rPr lang="en-US" dirty="0" smtClean="0"/>
              <a:t>, </a:t>
            </a:r>
            <a:r>
              <a:rPr lang="en-US" dirty="0" err="1" smtClean="0"/>
              <a:t>armadores</a:t>
            </a:r>
            <a:r>
              <a:rPr lang="en-US" dirty="0" smtClean="0"/>
              <a:t>, </a:t>
            </a:r>
            <a:r>
              <a:rPr lang="en-US" dirty="0" err="1" smtClean="0"/>
              <a:t>companhias</a:t>
            </a:r>
            <a:r>
              <a:rPr lang="en-US" dirty="0" smtClean="0"/>
              <a:t> </a:t>
            </a:r>
            <a:r>
              <a:rPr lang="en-US" dirty="0" err="1" smtClean="0"/>
              <a:t>aéreas</a:t>
            </a:r>
            <a:r>
              <a:rPr lang="en-US" dirty="0" smtClean="0"/>
              <a:t>, etc.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34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Operadores</a:t>
            </a:r>
            <a:r>
              <a:rPr lang="en-US" dirty="0" smtClean="0"/>
              <a:t> </a:t>
            </a:r>
            <a:r>
              <a:rPr lang="en-US" dirty="0" err="1" smtClean="0"/>
              <a:t>Log</a:t>
            </a:r>
            <a:r>
              <a:rPr lang="en-US" dirty="0" err="1" smtClean="0"/>
              <a:t>ísticos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err="1" smtClean="0"/>
              <a:t>Aerovia</a:t>
            </a:r>
            <a:r>
              <a:rPr lang="en-US" dirty="0" smtClean="0"/>
              <a:t> e </a:t>
            </a:r>
            <a:r>
              <a:rPr lang="en-US" dirty="0" err="1" smtClean="0"/>
              <a:t>Turismo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2838"/>
            <a:ext cx="8229600" cy="5455301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leva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último</a:t>
            </a:r>
            <a:r>
              <a:rPr lang="en-US" dirty="0" smtClean="0"/>
              <a:t> </a:t>
            </a:r>
            <a:r>
              <a:rPr lang="en-US" dirty="0" err="1" smtClean="0"/>
              <a:t>ponto</a:t>
            </a:r>
            <a:r>
              <a:rPr lang="en-US" dirty="0" smtClean="0"/>
              <a:t>: o modal </a:t>
            </a:r>
            <a:r>
              <a:rPr lang="en-US" dirty="0" err="1" smtClean="0"/>
              <a:t>aeroviário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nem</a:t>
            </a:r>
            <a:r>
              <a:rPr lang="en-US" dirty="0" smtClean="0"/>
              <a:t> </a:t>
            </a:r>
            <a:r>
              <a:rPr lang="en-US" dirty="0" err="1" smtClean="0"/>
              <a:t>nunca</a:t>
            </a:r>
            <a:r>
              <a:rPr lang="en-US" dirty="0" smtClean="0"/>
              <a:t> </a:t>
            </a:r>
            <a:r>
              <a:rPr lang="en-US" dirty="0" err="1" smtClean="0"/>
              <a:t>será</a:t>
            </a:r>
            <a:r>
              <a:rPr lang="en-US" dirty="0" smtClean="0"/>
              <a:t> – o principal </a:t>
            </a:r>
            <a:r>
              <a:rPr lang="en-US" dirty="0" err="1" smtClean="0"/>
              <a:t>veículo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 das </a:t>
            </a:r>
            <a:r>
              <a:rPr lang="en-US" dirty="0" err="1" smtClean="0"/>
              <a:t>cadeias</a:t>
            </a:r>
            <a:r>
              <a:rPr lang="en-US" dirty="0"/>
              <a:t> </a:t>
            </a:r>
            <a:r>
              <a:rPr lang="en-US" dirty="0" err="1" smtClean="0"/>
              <a:t>Xpropulsivas</a:t>
            </a:r>
            <a:r>
              <a:rPr lang="en-US" dirty="0" smtClean="0"/>
              <a:t> da </a:t>
            </a:r>
            <a:r>
              <a:rPr lang="en-US" dirty="0" err="1" smtClean="0"/>
              <a:t>região</a:t>
            </a:r>
            <a:r>
              <a:rPr lang="en-US" dirty="0" smtClean="0"/>
              <a:t>. Mas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r>
              <a:rPr lang="en-US" dirty="0" smtClean="0"/>
              <a:t> no </a:t>
            </a:r>
            <a:r>
              <a:rPr lang="en-US" dirty="0" err="1" smtClean="0"/>
              <a:t>transporte</a:t>
            </a:r>
            <a:r>
              <a:rPr lang="en-US" dirty="0" smtClean="0"/>
              <a:t> de </a:t>
            </a:r>
            <a:r>
              <a:rPr lang="en-US" dirty="0" err="1" smtClean="0"/>
              <a:t>pessoas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envolve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/>
              <a:t> </a:t>
            </a:r>
            <a:r>
              <a:rPr lang="en-US" dirty="0" err="1" smtClean="0"/>
              <a:t>apenas</a:t>
            </a:r>
            <a:r>
              <a:rPr lang="en-US" dirty="0" smtClean="0"/>
              <a:t> o </a:t>
            </a:r>
            <a:r>
              <a:rPr lang="en-US" dirty="0" err="1" smtClean="0"/>
              <a:t>Turismo</a:t>
            </a:r>
            <a:r>
              <a:rPr lang="en-US" dirty="0" smtClean="0"/>
              <a:t> mas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próprios</a:t>
            </a:r>
            <a:r>
              <a:rPr lang="en-US" dirty="0" smtClean="0"/>
              <a:t> </a:t>
            </a:r>
            <a:r>
              <a:rPr lang="en-US" dirty="0" err="1" smtClean="0"/>
              <a:t>negócios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Ora</a:t>
            </a:r>
            <a:r>
              <a:rPr lang="en-US" dirty="0" smtClean="0"/>
              <a:t>, no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diz</a:t>
            </a:r>
            <a:r>
              <a:rPr lang="en-US" dirty="0" smtClean="0"/>
              <a:t> </a:t>
            </a:r>
            <a:r>
              <a:rPr lang="en-US" dirty="0" err="1" smtClean="0"/>
              <a:t>respeito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principal Polo </a:t>
            </a:r>
            <a:r>
              <a:rPr lang="en-US" dirty="0" err="1" smtClean="0"/>
              <a:t>Turístico</a:t>
            </a:r>
            <a:r>
              <a:rPr lang="en-US" dirty="0" smtClean="0"/>
              <a:t> da </a:t>
            </a:r>
            <a:r>
              <a:rPr lang="en-US" dirty="0" err="1" smtClean="0"/>
              <a:t>região</a:t>
            </a:r>
            <a:r>
              <a:rPr lang="en-US" dirty="0" smtClean="0"/>
              <a:t>, o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aeroportuário</a:t>
            </a:r>
            <a:r>
              <a:rPr lang="en-US" dirty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</a:t>
            </a:r>
            <a:r>
              <a:rPr lang="en-US" dirty="0" err="1" smtClean="0"/>
              <a:t>sendo</a:t>
            </a:r>
            <a:r>
              <a:rPr lang="en-US" dirty="0" smtClean="0"/>
              <a:t> </a:t>
            </a:r>
            <a:r>
              <a:rPr lang="en-US" dirty="0" err="1" smtClean="0"/>
              <a:t>objeto</a:t>
            </a:r>
            <a:r>
              <a:rPr lang="en-US" dirty="0" smtClean="0"/>
              <a:t> de </a:t>
            </a:r>
            <a:r>
              <a:rPr lang="en-US" dirty="0" err="1" smtClean="0"/>
              <a:t>ampliação</a:t>
            </a:r>
            <a:r>
              <a:rPr lang="en-US" dirty="0" smtClean="0"/>
              <a:t> e </a:t>
            </a:r>
            <a:r>
              <a:rPr lang="en-US" dirty="0" err="1" smtClean="0"/>
              <a:t>modernização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ainda</a:t>
            </a:r>
            <a:r>
              <a:rPr lang="en-US" dirty="0" smtClean="0"/>
              <a:t> </a:t>
            </a:r>
            <a:r>
              <a:rPr lang="en-US" dirty="0" err="1" smtClean="0"/>
              <a:t>nao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feito</a:t>
            </a:r>
            <a:r>
              <a:rPr lang="en-US" dirty="0"/>
              <a:t> </a:t>
            </a:r>
            <a:r>
              <a:rPr lang="en-US" dirty="0" smtClean="0"/>
              <a:t>(e </a:t>
            </a:r>
            <a:r>
              <a:rPr lang="en-US" dirty="0" err="1" smtClean="0"/>
              <a:t>deve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feito</a:t>
            </a:r>
            <a:r>
              <a:rPr lang="en-US" dirty="0" smtClean="0"/>
              <a:t>!) </a:t>
            </a:r>
            <a:r>
              <a:rPr lang="en-US" dirty="0" err="1" smtClean="0"/>
              <a:t>é</a:t>
            </a:r>
            <a:r>
              <a:rPr lang="en-US" dirty="0" smtClean="0"/>
              <a:t> a </a:t>
            </a:r>
            <a:r>
              <a:rPr lang="en-US" dirty="0" err="1" smtClean="0"/>
              <a:t>integração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aeroportuários</a:t>
            </a:r>
            <a:r>
              <a:rPr lang="en-US" dirty="0" smtClean="0"/>
              <a:t> de Ciudad del Este e Puerto </a:t>
            </a:r>
            <a:r>
              <a:rPr lang="en-US" dirty="0" err="1" smtClean="0"/>
              <a:t>Iguazu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Para as </a:t>
            </a:r>
            <a:r>
              <a:rPr lang="en-US" dirty="0" err="1" smtClean="0"/>
              <a:t>demais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e </a:t>
            </a:r>
            <a:r>
              <a:rPr lang="en-US" dirty="0" err="1" smtClean="0"/>
              <a:t>municípios</a:t>
            </a:r>
            <a:r>
              <a:rPr lang="en-US" dirty="0" smtClean="0"/>
              <a:t> do </a:t>
            </a:r>
            <a:r>
              <a:rPr lang="en-US" dirty="0" err="1" smtClean="0"/>
              <a:t>território</a:t>
            </a:r>
            <a:r>
              <a:rPr lang="en-US" dirty="0" smtClean="0"/>
              <a:t>,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parece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o </a:t>
            </a:r>
            <a:r>
              <a:rPr lang="en-US" dirty="0" err="1" smtClean="0"/>
              <a:t>gargalo</a:t>
            </a:r>
            <a:r>
              <a:rPr lang="en-US" dirty="0" smtClean="0"/>
              <a:t>. </a:t>
            </a:r>
            <a:r>
              <a:rPr lang="en-US" dirty="0" err="1" smtClean="0"/>
              <a:t>Privilegiá</a:t>
            </a:r>
            <a:r>
              <a:rPr lang="en-US" dirty="0" smtClean="0"/>
              <a:t>-lo </a:t>
            </a:r>
            <a:r>
              <a:rPr lang="en-US" dirty="0" err="1" smtClean="0"/>
              <a:t>é</a:t>
            </a:r>
            <a:r>
              <a:rPr lang="en-US" dirty="0" smtClean="0"/>
              <a:t> “</a:t>
            </a:r>
            <a:r>
              <a:rPr lang="en-US" dirty="0" err="1" smtClean="0"/>
              <a:t>investir</a:t>
            </a:r>
            <a:r>
              <a:rPr lang="en-US" dirty="0" smtClean="0"/>
              <a:t>” </a:t>
            </a:r>
            <a:r>
              <a:rPr lang="en-US" dirty="0" err="1" smtClean="0"/>
              <a:t>num</a:t>
            </a:r>
            <a:r>
              <a:rPr lang="en-US" dirty="0" smtClean="0"/>
              <a:t> </a:t>
            </a:r>
            <a:r>
              <a:rPr lang="en-US" dirty="0" err="1" smtClean="0"/>
              <a:t>elo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NÃO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fraco</a:t>
            </a:r>
            <a:r>
              <a:rPr lang="en-US" dirty="0" smtClean="0"/>
              <a:t>. </a:t>
            </a:r>
            <a:r>
              <a:rPr lang="en-US" dirty="0" err="1" smtClean="0"/>
              <a:t>Ele</a:t>
            </a:r>
            <a:r>
              <a:rPr lang="en-US" dirty="0" smtClean="0"/>
              <a:t> se </a:t>
            </a:r>
            <a:r>
              <a:rPr lang="en-US" dirty="0" err="1" smtClean="0"/>
              <a:t>tornará</a:t>
            </a:r>
            <a:r>
              <a:rPr lang="en-US" dirty="0" smtClean="0"/>
              <a:t> o </a:t>
            </a:r>
            <a:r>
              <a:rPr lang="en-US" dirty="0" err="1" smtClean="0"/>
              <a:t>gargalo</a:t>
            </a:r>
            <a:r>
              <a:rPr lang="en-US" dirty="0" smtClean="0"/>
              <a:t> </a:t>
            </a:r>
            <a:r>
              <a:rPr lang="en-US" dirty="0" err="1" smtClean="0"/>
              <a:t>quando</a:t>
            </a:r>
            <a:r>
              <a:rPr lang="en-US" dirty="0" smtClean="0"/>
              <a:t> o </a:t>
            </a:r>
            <a:r>
              <a:rPr lang="en-US" dirty="0" err="1" smtClean="0"/>
              <a:t>crescimento</a:t>
            </a:r>
            <a:r>
              <a:rPr lang="en-US" dirty="0" smtClean="0"/>
              <a:t> da </a:t>
            </a:r>
            <a:r>
              <a:rPr lang="en-US" dirty="0" err="1" smtClean="0"/>
              <a:t>economia</a:t>
            </a:r>
            <a:r>
              <a:rPr lang="en-US" dirty="0" smtClean="0"/>
              <a:t> </a:t>
            </a:r>
            <a:r>
              <a:rPr lang="en-US" dirty="0" err="1" smtClean="0"/>
              <a:t>impuser</a:t>
            </a:r>
            <a:r>
              <a:rPr lang="en-US" dirty="0" smtClean="0"/>
              <a:t> um </a:t>
            </a:r>
            <a:r>
              <a:rPr lang="en-US" dirty="0" err="1" smtClean="0"/>
              <a:t>crescimento</a:t>
            </a:r>
            <a:r>
              <a:rPr lang="en-US" dirty="0" smtClean="0"/>
              <a:t> das </a:t>
            </a:r>
            <a:r>
              <a:rPr lang="en-US" dirty="0" err="1" smtClean="0"/>
              <a:t>demandas</a:t>
            </a:r>
            <a:r>
              <a:rPr lang="en-US" dirty="0" smtClean="0"/>
              <a:t> </a:t>
            </a:r>
            <a:r>
              <a:rPr lang="en-US" dirty="0" err="1" smtClean="0"/>
              <a:t>deste</a:t>
            </a:r>
            <a:r>
              <a:rPr lang="en-US" dirty="0" smtClean="0"/>
              <a:t> modal (</a:t>
            </a:r>
            <a:r>
              <a:rPr lang="en-US" dirty="0" err="1" smtClean="0"/>
              <a:t>Genérico</a:t>
            </a:r>
            <a:r>
              <a:rPr lang="en-US" dirty="0" smtClean="0"/>
              <a:t> </a:t>
            </a:r>
            <a:r>
              <a:rPr lang="en-US" dirty="0" err="1" smtClean="0"/>
              <a:t>Reflexo</a:t>
            </a:r>
            <a:r>
              <a:rPr lang="en-US" dirty="0" smtClean="0"/>
              <a:t>)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 e </a:t>
            </a:r>
            <a:r>
              <a:rPr lang="en-US" dirty="0" err="1" smtClean="0"/>
              <a:t>famílias</a:t>
            </a:r>
            <a:r>
              <a:rPr lang="en-US" dirty="0" smtClean="0"/>
              <a:t>. E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demanda</a:t>
            </a:r>
            <a:r>
              <a:rPr lang="en-US" dirty="0" smtClean="0"/>
              <a:t> </a:t>
            </a:r>
            <a:r>
              <a:rPr lang="en-US" dirty="0" err="1" smtClean="0"/>
              <a:t>crescer</a:t>
            </a:r>
            <a:r>
              <a:rPr lang="en-US" dirty="0" smtClean="0"/>
              <a:t>, </a:t>
            </a:r>
            <a:r>
              <a:rPr lang="en-US" dirty="0" err="1" smtClean="0"/>
              <a:t>surgirão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investidores</a:t>
            </a:r>
            <a:r>
              <a:rPr lang="en-US" dirty="0" smtClean="0"/>
              <a:t> </a:t>
            </a:r>
            <a:r>
              <a:rPr lang="en-US" dirty="0" err="1" smtClean="0"/>
              <a:t>aptos</a:t>
            </a:r>
            <a:r>
              <a:rPr lang="en-US" dirty="0" smtClean="0"/>
              <a:t> e </a:t>
            </a:r>
            <a:r>
              <a:rPr lang="en-US" dirty="0" err="1" smtClean="0"/>
              <a:t>dispostos</a:t>
            </a:r>
            <a:r>
              <a:rPr lang="en-US" dirty="0" smtClean="0"/>
              <a:t> a </a:t>
            </a:r>
            <a:r>
              <a:rPr lang="en-US" dirty="0" err="1" smtClean="0"/>
              <a:t>ocuparem</a:t>
            </a:r>
            <a:r>
              <a:rPr lang="en-US" dirty="0" smtClean="0"/>
              <a:t> o </a:t>
            </a:r>
            <a:r>
              <a:rPr lang="en-US" dirty="0" err="1" smtClean="0"/>
              <a:t>nicho</a:t>
            </a:r>
            <a:r>
              <a:rPr lang="en-US" dirty="0" smtClean="0"/>
              <a:t>. </a:t>
            </a:r>
            <a:r>
              <a:rPr lang="en-US" dirty="0" err="1" smtClean="0"/>
              <a:t>Sugerimos</a:t>
            </a:r>
            <a:r>
              <a:rPr lang="en-US" dirty="0" smtClean="0"/>
              <a:t> </a:t>
            </a:r>
            <a:r>
              <a:rPr lang="en-US" dirty="0" err="1" smtClean="0"/>
              <a:t>focar</a:t>
            </a:r>
            <a:r>
              <a:rPr lang="en-US" dirty="0" smtClean="0"/>
              <a:t> no </a:t>
            </a:r>
            <a:r>
              <a:rPr lang="en-US" dirty="0" err="1" smtClean="0"/>
              <a:t>crescimento</a:t>
            </a:r>
            <a:r>
              <a:rPr lang="en-US" dirty="0" smtClean="0"/>
              <a:t> da </a:t>
            </a:r>
            <a:r>
              <a:rPr lang="en-US" dirty="0" err="1" smtClean="0"/>
              <a:t>economia</a:t>
            </a:r>
            <a:r>
              <a:rPr lang="en-US" dirty="0" smtClean="0"/>
              <a:t>. Vale </a:t>
            </a:r>
            <a:r>
              <a:rPr lang="en-US" dirty="0" err="1" smtClean="0"/>
              <a:t>dizer</a:t>
            </a:r>
            <a:r>
              <a:rPr lang="en-US" dirty="0" smtClean="0"/>
              <a:t>, no </a:t>
            </a:r>
            <a:r>
              <a:rPr lang="en-US" dirty="0" err="1" smtClean="0"/>
              <a:t>enfrentamento</a:t>
            </a:r>
            <a:r>
              <a:rPr lang="en-US" dirty="0" smtClean="0"/>
              <a:t> dos </a:t>
            </a:r>
            <a:r>
              <a:rPr lang="en-US" dirty="0" err="1" smtClean="0"/>
              <a:t>gargalos</a:t>
            </a:r>
            <a:r>
              <a:rPr lang="en-US" dirty="0" smtClean="0"/>
              <a:t> </a:t>
            </a:r>
            <a:r>
              <a:rPr lang="en-US" dirty="0" err="1" smtClean="0"/>
              <a:t>rodoviário</a:t>
            </a:r>
            <a:r>
              <a:rPr lang="en-US" dirty="0" smtClean="0"/>
              <a:t>, </a:t>
            </a:r>
            <a:r>
              <a:rPr lang="en-US" dirty="0" err="1" smtClean="0"/>
              <a:t>ferroviário</a:t>
            </a:r>
            <a:r>
              <a:rPr lang="en-US" dirty="0" smtClean="0"/>
              <a:t> e </a:t>
            </a:r>
            <a:r>
              <a:rPr lang="en-US" dirty="0" err="1" smtClean="0"/>
              <a:t>hidroviário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016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pt-BR" dirty="0"/>
              <a:t>quanto maiores os custos fixos da operadora de transporte, maior a tendência à diferenciação interna de preços;</a:t>
            </a:r>
          </a:p>
          <a:p>
            <a:pPr lvl="1"/>
            <a:r>
              <a:rPr lang="pt-BR" dirty="0"/>
              <a:t>quanto maior o número de operadores em modais de elevado custo fixo, menor o preço médio e menor o lucro dos mesmos.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69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propulsivas</a:t>
            </a:r>
            <a:r>
              <a:rPr lang="en-US" dirty="0" smtClean="0"/>
              <a:t> </a:t>
            </a:r>
            <a:r>
              <a:rPr lang="en-US" dirty="0" err="1" smtClean="0"/>
              <a:t>oestinas</a:t>
            </a:r>
            <a:r>
              <a:rPr lang="en-US" dirty="0"/>
              <a:t> </a:t>
            </a:r>
            <a:r>
              <a:rPr lang="en-US" dirty="0" smtClean="0"/>
              <a:t>e o </a:t>
            </a:r>
            <a:r>
              <a:rPr lang="en-US" dirty="0" err="1" smtClean="0"/>
              <a:t>gargalo</a:t>
            </a:r>
            <a:r>
              <a:rPr lang="en-US" dirty="0" smtClean="0"/>
              <a:t> </a:t>
            </a:r>
            <a:r>
              <a:rPr lang="en-US" dirty="0" err="1" smtClean="0"/>
              <a:t>log</a:t>
            </a:r>
            <a:r>
              <a:rPr lang="en-US" dirty="0" err="1" smtClean="0"/>
              <a:t>ístico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59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As </a:t>
            </a:r>
            <a:r>
              <a:rPr lang="en-US" dirty="0" err="1" smtClean="0"/>
              <a:t>principais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propulsivas</a:t>
            </a:r>
            <a:r>
              <a:rPr lang="en-US" dirty="0" smtClean="0"/>
              <a:t> do </a:t>
            </a:r>
            <a:r>
              <a:rPr lang="en-US" dirty="0" err="1" smtClean="0"/>
              <a:t>Oeste</a:t>
            </a:r>
            <a:r>
              <a:rPr lang="en-US" dirty="0" smtClean="0"/>
              <a:t> </a:t>
            </a:r>
            <a:r>
              <a:rPr lang="en-US" dirty="0" err="1" smtClean="0"/>
              <a:t>Paranaense</a:t>
            </a:r>
            <a:r>
              <a:rPr lang="en-US" dirty="0" smtClean="0"/>
              <a:t> – </a:t>
            </a:r>
            <a:r>
              <a:rPr lang="en-US" dirty="0" err="1" smtClean="0"/>
              <a:t>prote</a:t>
            </a:r>
            <a:r>
              <a:rPr lang="en-US" dirty="0" err="1" smtClean="0"/>
              <a:t>ína</a:t>
            </a:r>
            <a:r>
              <a:rPr lang="en-US" dirty="0" smtClean="0"/>
              <a:t> animal, </a:t>
            </a:r>
            <a:r>
              <a:rPr lang="en-US" dirty="0" err="1" smtClean="0"/>
              <a:t>agroalimentar</a:t>
            </a:r>
            <a:r>
              <a:rPr lang="en-US" dirty="0" smtClean="0"/>
              <a:t> de base vegetal, </a:t>
            </a:r>
            <a:r>
              <a:rPr lang="en-US" dirty="0" err="1" smtClean="0"/>
              <a:t>automotiva</a:t>
            </a:r>
            <a:r>
              <a:rPr lang="en-US" dirty="0" smtClean="0"/>
              <a:t> e </a:t>
            </a:r>
            <a:r>
              <a:rPr lang="en-US" dirty="0" err="1" smtClean="0"/>
              <a:t>turismo</a:t>
            </a:r>
            <a:r>
              <a:rPr lang="en-US" dirty="0" smtClean="0"/>
              <a:t> –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intensivas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transporte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Dados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 dos bens e </a:t>
            </a:r>
            <a:r>
              <a:rPr lang="en-US" dirty="0" err="1" smtClean="0"/>
              <a:t>serviços</a:t>
            </a:r>
            <a:r>
              <a:rPr lang="en-US" dirty="0" smtClean="0"/>
              <a:t> </a:t>
            </a:r>
            <a:r>
              <a:rPr lang="en-US" dirty="0" err="1" smtClean="0"/>
              <a:t>comercializados</a:t>
            </a:r>
            <a:r>
              <a:rPr lang="en-US" dirty="0" smtClean="0"/>
              <a:t>,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tranporte</a:t>
            </a:r>
            <a:r>
              <a:rPr lang="en-US" dirty="0" smtClean="0"/>
              <a:t>, </a:t>
            </a:r>
            <a:r>
              <a:rPr lang="en-US" dirty="0" err="1" smtClean="0"/>
              <a:t>maior</a:t>
            </a:r>
            <a:r>
              <a:rPr lang="en-US" dirty="0" smtClean="0"/>
              <a:t> a </a:t>
            </a:r>
            <a:r>
              <a:rPr lang="en-US" dirty="0" err="1" smtClean="0"/>
              <a:t>rentabilidade</a:t>
            </a:r>
            <a:r>
              <a:rPr lang="en-US" dirty="0" smtClean="0"/>
              <a:t> dos </a:t>
            </a:r>
            <a:r>
              <a:rPr lang="en-US" dirty="0" err="1" smtClean="0"/>
              <a:t>produtores</a:t>
            </a:r>
            <a:r>
              <a:rPr lang="en-US" dirty="0"/>
              <a:t> </a:t>
            </a:r>
            <a:r>
              <a:rPr lang="en-US" dirty="0" err="1" smtClean="0"/>
              <a:t>diretos</a:t>
            </a:r>
            <a:r>
              <a:rPr lang="en-US" dirty="0" smtClean="0"/>
              <a:t> (</a:t>
            </a:r>
            <a:r>
              <a:rPr lang="en-US" dirty="0" err="1" smtClean="0"/>
              <a:t>agropecuaristas</a:t>
            </a:r>
            <a:r>
              <a:rPr lang="en-US" dirty="0" smtClean="0"/>
              <a:t>, </a:t>
            </a:r>
            <a:r>
              <a:rPr lang="en-US" dirty="0" err="1" smtClean="0"/>
              <a:t>cooperativas</a:t>
            </a:r>
            <a:r>
              <a:rPr lang="en-US" dirty="0" smtClean="0"/>
              <a:t>, </a:t>
            </a:r>
            <a:r>
              <a:rPr lang="en-US" dirty="0" err="1" smtClean="0"/>
              <a:t>indústria</a:t>
            </a:r>
            <a:r>
              <a:rPr lang="en-US" dirty="0" smtClean="0"/>
              <a:t> </a:t>
            </a:r>
            <a:r>
              <a:rPr lang="en-US" dirty="0" err="1" smtClean="0"/>
              <a:t>automotiva</a:t>
            </a:r>
            <a:r>
              <a:rPr lang="en-US" dirty="0"/>
              <a:t> </a:t>
            </a:r>
            <a:r>
              <a:rPr lang="en-US" dirty="0" smtClean="0"/>
              <a:t>e </a:t>
            </a:r>
            <a:r>
              <a:rPr lang="en-US" dirty="0" err="1" smtClean="0"/>
              <a:t>fornecedores</a:t>
            </a:r>
            <a:r>
              <a:rPr lang="en-US" dirty="0" smtClean="0"/>
              <a:t> de </a:t>
            </a:r>
            <a:r>
              <a:rPr lang="en-US" dirty="0" err="1" smtClean="0"/>
              <a:t>serviços</a:t>
            </a:r>
            <a:r>
              <a:rPr lang="en-US" dirty="0" smtClean="0"/>
              <a:t> </a:t>
            </a:r>
            <a:r>
              <a:rPr lang="en-US" dirty="0" err="1" smtClean="0"/>
              <a:t>turísticos</a:t>
            </a:r>
            <a:r>
              <a:rPr lang="en-US" dirty="0" smtClean="0"/>
              <a:t>).  </a:t>
            </a:r>
          </a:p>
          <a:p>
            <a:pPr algn="just"/>
            <a:r>
              <a:rPr lang="en-US" dirty="0" err="1" smtClean="0"/>
              <a:t>Ou</a:t>
            </a:r>
            <a:r>
              <a:rPr lang="en-US" dirty="0" smtClean="0"/>
              <a:t>, </a:t>
            </a:r>
            <a:r>
              <a:rPr lang="en-US" dirty="0" err="1" smtClean="0"/>
              <a:t>alternativamente</a:t>
            </a:r>
            <a:r>
              <a:rPr lang="en-US" dirty="0" smtClean="0"/>
              <a:t>,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,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(e </a:t>
            </a:r>
            <a:r>
              <a:rPr lang="en-US" dirty="0" err="1" smtClean="0"/>
              <a:t>preços</a:t>
            </a:r>
            <a:r>
              <a:rPr lang="en-US" dirty="0" smtClean="0"/>
              <a:t> de </a:t>
            </a:r>
            <a:r>
              <a:rPr lang="en-US" dirty="0" err="1" smtClean="0"/>
              <a:t>oferta</a:t>
            </a:r>
            <a:r>
              <a:rPr lang="en-US" dirty="0" smtClean="0"/>
              <a:t>) e </a:t>
            </a:r>
            <a:r>
              <a:rPr lang="en-US" dirty="0" err="1" smtClean="0"/>
              <a:t>maior</a:t>
            </a:r>
            <a:r>
              <a:rPr lang="en-US" dirty="0" smtClean="0"/>
              <a:t> a </a:t>
            </a:r>
            <a:r>
              <a:rPr lang="en-US" dirty="0" err="1" smtClean="0"/>
              <a:t>competitividade</a:t>
            </a:r>
            <a:r>
              <a:rPr lang="en-US" dirty="0"/>
              <a:t> </a:t>
            </a:r>
            <a:r>
              <a:rPr lang="en-US" dirty="0" smtClean="0"/>
              <a:t>e </a:t>
            </a:r>
            <a:r>
              <a:rPr lang="en-US" dirty="0" err="1" smtClean="0"/>
              <a:t>sustentabilidade</a:t>
            </a:r>
            <a:r>
              <a:rPr lang="en-US" dirty="0" smtClean="0"/>
              <a:t> de </a:t>
            </a:r>
            <a:r>
              <a:rPr lang="en-US" dirty="0" err="1" smtClean="0"/>
              <a:t>longo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 das </a:t>
            </a:r>
            <a:r>
              <a:rPr lang="en-US" dirty="0" err="1" smtClean="0"/>
              <a:t>mesmas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depressão</a:t>
            </a:r>
            <a:r>
              <a:rPr lang="en-US" dirty="0" smtClean="0"/>
              <a:t> dos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condição</a:t>
            </a:r>
            <a:r>
              <a:rPr lang="en-US" dirty="0" smtClean="0"/>
              <a:t> sine qua non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sustentabilidade</a:t>
            </a:r>
            <a:r>
              <a:rPr lang="en-US" dirty="0" smtClean="0"/>
              <a:t> da </a:t>
            </a:r>
            <a:r>
              <a:rPr lang="en-US" dirty="0" err="1" smtClean="0"/>
              <a:t>competitividade</a:t>
            </a:r>
            <a:r>
              <a:rPr lang="en-US" dirty="0" smtClean="0"/>
              <a:t> das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propulsivas</a:t>
            </a:r>
            <a:r>
              <a:rPr lang="en-US" dirty="0" smtClean="0"/>
              <a:t> </a:t>
            </a:r>
            <a:r>
              <a:rPr lang="en-US" dirty="0" err="1" smtClean="0"/>
              <a:t>oestinas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743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Os</a:t>
            </a:r>
            <a:r>
              <a:rPr lang="en-US" dirty="0"/>
              <a:t> </a:t>
            </a:r>
            <a:r>
              <a:rPr lang="en-US" dirty="0" err="1" smtClean="0"/>
              <a:t>distintos</a:t>
            </a:r>
            <a:r>
              <a:rPr lang="en-US" dirty="0" smtClean="0"/>
              <a:t> </a:t>
            </a:r>
            <a:r>
              <a:rPr lang="en-US" dirty="0" err="1" smtClean="0"/>
              <a:t>modais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216"/>
            <a:ext cx="8229600" cy="569178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Existem</a:t>
            </a:r>
            <a:r>
              <a:rPr lang="en-US" dirty="0" smtClean="0"/>
              <a:t> </a:t>
            </a:r>
            <a:r>
              <a:rPr lang="en-US" dirty="0" err="1" smtClean="0"/>
              <a:t>quatro</a:t>
            </a:r>
            <a:r>
              <a:rPr lang="en-US" dirty="0" smtClean="0"/>
              <a:t> </a:t>
            </a:r>
            <a:r>
              <a:rPr lang="en-US" dirty="0" err="1" smtClean="0"/>
              <a:t>modais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:  </a:t>
            </a:r>
            <a:r>
              <a:rPr lang="en-US" dirty="0" err="1" smtClean="0"/>
              <a:t>rodovi</a:t>
            </a:r>
            <a:r>
              <a:rPr lang="en-US" dirty="0" err="1" smtClean="0"/>
              <a:t>ário</a:t>
            </a:r>
            <a:r>
              <a:rPr lang="en-US" dirty="0" smtClean="0"/>
              <a:t>, </a:t>
            </a:r>
            <a:r>
              <a:rPr lang="en-US" dirty="0" err="1" smtClean="0"/>
              <a:t>ferroviário</a:t>
            </a:r>
            <a:r>
              <a:rPr lang="en-US" dirty="0" smtClean="0"/>
              <a:t>, </a:t>
            </a:r>
            <a:r>
              <a:rPr lang="en-US" dirty="0" err="1" smtClean="0"/>
              <a:t>aeroviário</a:t>
            </a:r>
            <a:r>
              <a:rPr lang="en-US" dirty="0" smtClean="0"/>
              <a:t> e </a:t>
            </a:r>
            <a:r>
              <a:rPr lang="en-US" dirty="0" err="1" smtClean="0"/>
              <a:t>hidroviário</a:t>
            </a:r>
            <a:r>
              <a:rPr lang="en-US" dirty="0" smtClean="0"/>
              <a:t>. </a:t>
            </a:r>
            <a:r>
              <a:rPr lang="en-US" dirty="0" err="1" smtClean="0"/>
              <a:t>Cada</a:t>
            </a:r>
            <a:r>
              <a:rPr lang="en-US" dirty="0" smtClean="0"/>
              <a:t> um deles </a:t>
            </a:r>
            <a:r>
              <a:rPr lang="en-US" dirty="0" err="1" smtClean="0"/>
              <a:t>apresenta</a:t>
            </a:r>
            <a:r>
              <a:rPr lang="en-US" dirty="0" smtClean="0"/>
              <a:t> </a:t>
            </a:r>
            <a:r>
              <a:rPr lang="en-US" dirty="0" err="1" smtClean="0"/>
              <a:t>padr</a:t>
            </a:r>
            <a:r>
              <a:rPr lang="en-US" dirty="0" err="1" smtClean="0"/>
              <a:t>ões</a:t>
            </a:r>
            <a:r>
              <a:rPr lang="en-US" dirty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distintos</a:t>
            </a:r>
            <a:r>
              <a:rPr lang="en-US" dirty="0" smtClean="0"/>
              <a:t> de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unidade</a:t>
            </a:r>
            <a:r>
              <a:rPr lang="en-US" dirty="0" smtClean="0"/>
              <a:t> de </a:t>
            </a:r>
            <a:r>
              <a:rPr lang="en-US" dirty="0" err="1" smtClean="0"/>
              <a:t>massa</a:t>
            </a:r>
            <a:r>
              <a:rPr lang="en-US" dirty="0" smtClean="0"/>
              <a:t> e/</a:t>
            </a:r>
            <a:r>
              <a:rPr lang="en-US" dirty="0" err="1" smtClean="0"/>
              <a:t>ou</a:t>
            </a:r>
            <a:r>
              <a:rPr lang="en-US" dirty="0" smtClean="0"/>
              <a:t> volume </a:t>
            </a:r>
            <a:r>
              <a:rPr lang="en-US" dirty="0" err="1" smtClean="0"/>
              <a:t>transportada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O modal de </a:t>
            </a:r>
            <a:r>
              <a:rPr lang="en-US" dirty="0" err="1" smtClean="0"/>
              <a:t>menor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unidade</a:t>
            </a:r>
            <a:r>
              <a:rPr lang="en-US" dirty="0" smtClean="0"/>
              <a:t> de volume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hidroviário</a:t>
            </a:r>
            <a:r>
              <a:rPr lang="en-US" dirty="0" smtClean="0"/>
              <a:t>; </a:t>
            </a:r>
            <a:r>
              <a:rPr lang="en-US" dirty="0" err="1" smtClean="0"/>
              <a:t>seguido</a:t>
            </a:r>
            <a:r>
              <a:rPr lang="en-US" dirty="0" smtClean="0"/>
              <a:t> do </a:t>
            </a:r>
            <a:r>
              <a:rPr lang="en-US" dirty="0" err="1" smtClean="0"/>
              <a:t>ferroviário</a:t>
            </a:r>
            <a:r>
              <a:rPr lang="en-US" dirty="0"/>
              <a:t> </a:t>
            </a:r>
            <a:r>
              <a:rPr lang="en-US" dirty="0" smtClean="0"/>
              <a:t>e do </a:t>
            </a:r>
            <a:r>
              <a:rPr lang="en-US" dirty="0" err="1" smtClean="0"/>
              <a:t>rodoviário</a:t>
            </a:r>
            <a:r>
              <a:rPr lang="en-US" dirty="0" smtClean="0"/>
              <a:t>. O </a:t>
            </a:r>
            <a:r>
              <a:rPr lang="en-US" dirty="0" err="1" smtClean="0"/>
              <a:t>aeroviário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o modal de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unidade</a:t>
            </a:r>
            <a:r>
              <a:rPr lang="en-US" dirty="0" smtClean="0"/>
              <a:t> de volume.</a:t>
            </a:r>
          </a:p>
          <a:p>
            <a:pPr algn="just"/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/>
              <a:t> </a:t>
            </a:r>
            <a:r>
              <a:rPr lang="en-US" dirty="0" err="1" smtClean="0"/>
              <a:t>inversamente</a:t>
            </a:r>
            <a:r>
              <a:rPr lang="en-US" dirty="0" smtClean="0"/>
              <a:t> </a:t>
            </a:r>
            <a:r>
              <a:rPr lang="en-US" dirty="0" err="1" smtClean="0"/>
              <a:t>relacionados</a:t>
            </a:r>
            <a:r>
              <a:rPr lang="en-US" dirty="0" smtClean="0"/>
              <a:t> com a </a:t>
            </a:r>
            <a:r>
              <a:rPr lang="en-US" dirty="0" err="1" smtClean="0"/>
              <a:t>velocidade</a:t>
            </a:r>
            <a:r>
              <a:rPr lang="en-US" dirty="0" smtClean="0"/>
              <a:t> do </a:t>
            </a:r>
            <a:r>
              <a:rPr lang="en-US" dirty="0" err="1" smtClean="0"/>
              <a:t>transporte</a:t>
            </a:r>
            <a:r>
              <a:rPr lang="en-US" dirty="0" smtClean="0"/>
              <a:t> das </a:t>
            </a:r>
            <a:r>
              <a:rPr lang="en-US" dirty="0" err="1" smtClean="0"/>
              <a:t>cargas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 se </a:t>
            </a:r>
            <a:r>
              <a:rPr lang="en-US" dirty="0" err="1" smtClean="0"/>
              <a:t>poupa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monetários</a:t>
            </a:r>
            <a:r>
              <a:rPr lang="en-US" dirty="0" smtClean="0"/>
              <a:t>,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acrescido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de “tempo”. </a:t>
            </a:r>
          </a:p>
          <a:p>
            <a:pPr algn="just"/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volume </a:t>
            </a:r>
            <a:r>
              <a:rPr lang="en-US" dirty="0" err="1" smtClean="0"/>
              <a:t>transportado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baixo</a:t>
            </a:r>
            <a:r>
              <a:rPr lang="en-US" dirty="0" smtClean="0"/>
              <a:t> e o tempo de </a:t>
            </a:r>
            <a:r>
              <a:rPr lang="en-US" dirty="0" err="1" smtClean="0"/>
              <a:t>entrega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essencial</a:t>
            </a:r>
            <a:r>
              <a:rPr lang="en-US" dirty="0" smtClean="0"/>
              <a:t>, o </a:t>
            </a:r>
            <a:r>
              <a:rPr lang="en-US" dirty="0" err="1" smtClean="0"/>
              <a:t>sistema</a:t>
            </a:r>
            <a:r>
              <a:rPr lang="en-US" dirty="0"/>
              <a:t> </a:t>
            </a:r>
            <a:r>
              <a:rPr lang="en-US" dirty="0" err="1" smtClean="0"/>
              <a:t>aeroviário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econômico</a:t>
            </a:r>
            <a:r>
              <a:rPr lang="en-US" dirty="0" smtClean="0"/>
              <a:t>. Este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caso</a:t>
            </a:r>
            <a:r>
              <a:rPr lang="en-US" dirty="0" smtClean="0"/>
              <a:t> do </a:t>
            </a:r>
            <a:r>
              <a:rPr lang="en-US" dirty="0" err="1" smtClean="0"/>
              <a:t>turismo</a:t>
            </a:r>
            <a:r>
              <a:rPr lang="en-US" dirty="0" smtClean="0"/>
              <a:t>.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volumes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elevados</a:t>
            </a:r>
            <a:r>
              <a:rPr lang="en-US" dirty="0" smtClean="0"/>
              <a:t> e o tempo de </a:t>
            </a:r>
            <a:r>
              <a:rPr lang="en-US" dirty="0" err="1" smtClean="0"/>
              <a:t>transporte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variável</a:t>
            </a:r>
            <a:r>
              <a:rPr lang="en-US" dirty="0" smtClean="0"/>
              <a:t> </a:t>
            </a:r>
            <a:r>
              <a:rPr lang="en-US" dirty="0" err="1" smtClean="0"/>
              <a:t>relativamente</a:t>
            </a:r>
            <a:r>
              <a:rPr lang="en-US" dirty="0" smtClean="0"/>
              <a:t> </a:t>
            </a:r>
            <a:r>
              <a:rPr lang="en-US" dirty="0" err="1" smtClean="0"/>
              <a:t>secundária</a:t>
            </a:r>
            <a:r>
              <a:rPr lang="en-US" dirty="0" smtClean="0"/>
              <a:t>,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hidroviário</a:t>
            </a:r>
            <a:r>
              <a:rPr lang="en-US" dirty="0" smtClean="0"/>
              <a:t> e </a:t>
            </a:r>
            <a:r>
              <a:rPr lang="en-US" dirty="0" err="1" smtClean="0"/>
              <a:t>ferroviário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econômicos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31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Efici</a:t>
            </a:r>
            <a:r>
              <a:rPr lang="en-US" dirty="0" err="1" smtClean="0"/>
              <a:t>ência</a:t>
            </a:r>
            <a:r>
              <a:rPr lang="en-US" dirty="0" smtClean="0"/>
              <a:t> X </a:t>
            </a:r>
            <a:r>
              <a:rPr lang="en-US" dirty="0" err="1" smtClean="0"/>
              <a:t>Preço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N</a:t>
            </a:r>
            <a:r>
              <a:rPr lang="en-US" dirty="0" err="1" smtClean="0"/>
              <a:t>ão</a:t>
            </a:r>
            <a:r>
              <a:rPr lang="en-US" dirty="0" smtClean="0"/>
              <a:t> obstante,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preciso</a:t>
            </a:r>
            <a:r>
              <a:rPr lang="en-US" dirty="0" smtClean="0"/>
              <a:t> </a:t>
            </a:r>
            <a:r>
              <a:rPr lang="en-US" dirty="0" err="1" smtClean="0"/>
              <a:t>entender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de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eficiência</a:t>
            </a:r>
            <a:r>
              <a:rPr lang="en-US" dirty="0"/>
              <a:t> </a:t>
            </a:r>
            <a:r>
              <a:rPr lang="en-US" dirty="0" smtClean="0"/>
              <a:t>(vale </a:t>
            </a:r>
            <a:r>
              <a:rPr lang="en-US" dirty="0" err="1" smtClean="0"/>
              <a:t>dizer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apresentam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)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, </a:t>
            </a:r>
            <a:r>
              <a:rPr lang="en-US" dirty="0" err="1" smtClean="0"/>
              <a:t>necessariamente</a:t>
            </a:r>
            <a:r>
              <a:rPr lang="en-US" dirty="0" smtClean="0"/>
              <a:t>,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de </a:t>
            </a:r>
            <a:r>
              <a:rPr lang="en-US" dirty="0" err="1" smtClean="0"/>
              <a:t>menor</a:t>
            </a:r>
            <a:r>
              <a:rPr lang="en-US" dirty="0" smtClean="0"/>
              <a:t> </a:t>
            </a:r>
            <a:r>
              <a:rPr lang="en-US" dirty="0" err="1" smtClean="0"/>
              <a:t>preço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E </a:t>
            </a:r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medida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processo</a:t>
            </a:r>
            <a:r>
              <a:rPr lang="en-US" dirty="0" smtClean="0"/>
              <a:t> de </a:t>
            </a:r>
            <a:r>
              <a:rPr lang="en-US" dirty="0" err="1" smtClean="0"/>
              <a:t>precificação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distinto</a:t>
            </a:r>
            <a:r>
              <a:rPr lang="en-US" dirty="0" smtClean="0"/>
              <a:t> do </a:t>
            </a:r>
            <a:r>
              <a:rPr lang="en-US" dirty="0" err="1" smtClean="0"/>
              <a:t>processo</a:t>
            </a:r>
            <a:r>
              <a:rPr lang="en-US" dirty="0" smtClean="0"/>
              <a:t> de </a:t>
            </a:r>
            <a:r>
              <a:rPr lang="en-US" dirty="0" err="1" smtClean="0"/>
              <a:t>formação</a:t>
            </a:r>
            <a:r>
              <a:rPr lang="en-US" dirty="0" smtClean="0"/>
              <a:t> de </a:t>
            </a:r>
            <a:r>
              <a:rPr lang="en-US" dirty="0" err="1" smtClean="0"/>
              <a:t>preços</a:t>
            </a:r>
            <a:r>
              <a:rPr lang="en-US" dirty="0" smtClean="0"/>
              <a:t>. </a:t>
            </a:r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define o </a:t>
            </a:r>
            <a:r>
              <a:rPr lang="en-US" dirty="0" err="1" smtClean="0"/>
              <a:t>preço</a:t>
            </a:r>
            <a:r>
              <a:rPr lang="en-US" dirty="0" smtClean="0"/>
              <a:t> de </a:t>
            </a:r>
            <a:r>
              <a:rPr lang="en-US" dirty="0" err="1" smtClean="0"/>
              <a:t>oferta</a:t>
            </a:r>
            <a:r>
              <a:rPr lang="en-US" dirty="0" smtClean="0"/>
              <a:t> NÃO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custo</a:t>
            </a:r>
            <a:r>
              <a:rPr lang="en-US" dirty="0" smtClean="0"/>
              <a:t>, mas a </a:t>
            </a:r>
            <a:r>
              <a:rPr lang="en-US" dirty="0" err="1" smtClean="0"/>
              <a:t>concorrência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Na </a:t>
            </a:r>
            <a:r>
              <a:rPr lang="en-US" dirty="0" err="1" smtClean="0"/>
              <a:t>realidade</a:t>
            </a:r>
            <a:r>
              <a:rPr lang="en-US" dirty="0" smtClean="0"/>
              <a:t>, a </a:t>
            </a:r>
            <a:r>
              <a:rPr lang="en-US" dirty="0" err="1" smtClean="0"/>
              <a:t>diferença</a:t>
            </a:r>
            <a:r>
              <a:rPr lang="en-US" dirty="0" smtClean="0"/>
              <a:t> entre </a:t>
            </a:r>
            <a:r>
              <a:rPr lang="en-US" dirty="0" err="1" smtClean="0"/>
              <a:t>custo</a:t>
            </a:r>
            <a:r>
              <a:rPr lang="en-US" dirty="0" smtClean="0"/>
              <a:t> e </a:t>
            </a:r>
            <a:r>
              <a:rPr lang="en-US" dirty="0" err="1" smtClean="0"/>
              <a:t>preço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, </a:t>
            </a:r>
            <a:r>
              <a:rPr lang="en-US" dirty="0" err="1" smtClean="0"/>
              <a:t>exatamente</a:t>
            </a:r>
            <a:r>
              <a:rPr lang="en-US" dirty="0" smtClean="0"/>
              <a:t>, o </a:t>
            </a:r>
            <a:r>
              <a:rPr lang="en-US" dirty="0" err="1" smtClean="0"/>
              <a:t>lucro</a:t>
            </a:r>
            <a:r>
              <a:rPr lang="en-US" dirty="0" smtClean="0"/>
              <a:t>. A </a:t>
            </a:r>
            <a:r>
              <a:rPr lang="en-US" dirty="0" err="1" smtClean="0"/>
              <a:t>depressão</a:t>
            </a:r>
            <a:r>
              <a:rPr lang="en-US" dirty="0" smtClean="0"/>
              <a:t> de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se converter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ampliação</a:t>
            </a:r>
            <a:r>
              <a:rPr lang="en-US" dirty="0" smtClean="0"/>
              <a:t> dos </a:t>
            </a:r>
            <a:r>
              <a:rPr lang="en-US" dirty="0" err="1" smtClean="0"/>
              <a:t>lucros</a:t>
            </a:r>
            <a:r>
              <a:rPr lang="en-US" dirty="0" smtClean="0"/>
              <a:t>,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transferida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compreensão</a:t>
            </a:r>
            <a:r>
              <a:rPr lang="en-US" dirty="0" smtClean="0"/>
              <a:t> </a:t>
            </a:r>
            <a:r>
              <a:rPr lang="en-US" dirty="0" err="1" smtClean="0"/>
              <a:t>deste</a:t>
            </a:r>
            <a:r>
              <a:rPr lang="en-US" dirty="0" smtClean="0"/>
              <a:t> </a:t>
            </a:r>
            <a:r>
              <a:rPr lang="en-US" dirty="0" err="1" smtClean="0"/>
              <a:t>ponto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essencial</a:t>
            </a:r>
            <a:r>
              <a:rPr lang="en-US" dirty="0" smtClean="0"/>
              <a:t>. O </a:t>
            </a:r>
            <a:r>
              <a:rPr lang="en-US" dirty="0" err="1" smtClean="0"/>
              <a:t>fato</a:t>
            </a:r>
            <a:r>
              <a:rPr lang="en-US" dirty="0" smtClean="0"/>
              <a:t> das </a:t>
            </a:r>
            <a:r>
              <a:rPr lang="en-US" dirty="0" err="1" smtClean="0"/>
              <a:t>ferrovias</a:t>
            </a:r>
            <a:r>
              <a:rPr lang="en-US" dirty="0" smtClean="0"/>
              <a:t> </a:t>
            </a:r>
            <a:r>
              <a:rPr lang="en-US" dirty="0" err="1" smtClean="0"/>
              <a:t>operarem</a:t>
            </a:r>
            <a:r>
              <a:rPr lang="en-US" dirty="0" smtClean="0"/>
              <a:t> com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b="1" dirty="0" err="1" smtClean="0"/>
              <a:t>custos</a:t>
            </a:r>
            <a:r>
              <a:rPr lang="en-US" dirty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significa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usuários</a:t>
            </a:r>
            <a:r>
              <a:rPr lang="en-US" dirty="0" smtClean="0"/>
              <a:t> do </a:t>
            </a:r>
            <a:r>
              <a:rPr lang="en-US" dirty="0" err="1" smtClean="0"/>
              <a:t>sistema</a:t>
            </a:r>
            <a:r>
              <a:rPr lang="en-US" dirty="0" smtClean="0"/>
              <a:t> se </a:t>
            </a:r>
            <a:r>
              <a:rPr lang="en-US" dirty="0" err="1" smtClean="0"/>
              <a:t>depararão</a:t>
            </a:r>
            <a:r>
              <a:rPr lang="en-US" dirty="0" smtClean="0"/>
              <a:t> com </a:t>
            </a:r>
            <a:r>
              <a:rPr lang="en-US" dirty="0" err="1" smtClean="0"/>
              <a:t>menores</a:t>
            </a:r>
            <a:r>
              <a:rPr lang="en-US" dirty="0" smtClean="0"/>
              <a:t> </a:t>
            </a:r>
            <a:r>
              <a:rPr lang="en-US" b="1" dirty="0" err="1" smtClean="0"/>
              <a:t>preços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79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Preço</a:t>
            </a:r>
            <a:r>
              <a:rPr lang="en-US" dirty="0" smtClean="0"/>
              <a:t> e </a:t>
            </a:r>
            <a:r>
              <a:rPr lang="en-US" dirty="0" err="1" smtClean="0"/>
              <a:t>Concorr</a:t>
            </a:r>
            <a:r>
              <a:rPr lang="en-US" dirty="0" err="1" smtClean="0"/>
              <a:t>ência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492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padrões</a:t>
            </a:r>
            <a:r>
              <a:rPr lang="en-US" dirty="0" smtClean="0"/>
              <a:t> de </a:t>
            </a:r>
            <a:r>
              <a:rPr lang="en-US" dirty="0" err="1" smtClean="0"/>
              <a:t>formação</a:t>
            </a:r>
            <a:r>
              <a:rPr lang="en-US" dirty="0" smtClean="0"/>
              <a:t> de </a:t>
            </a:r>
            <a:r>
              <a:rPr lang="en-US" dirty="0" err="1" smtClean="0"/>
              <a:t>preços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distintos</a:t>
            </a:r>
            <a:r>
              <a:rPr lang="en-US" dirty="0" smtClean="0"/>
              <a:t> </a:t>
            </a:r>
            <a:r>
              <a:rPr lang="en-US" dirty="0" err="1" smtClean="0"/>
              <a:t>modais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distintos</a:t>
            </a:r>
            <a:r>
              <a:rPr lang="en-US" dirty="0" smtClean="0"/>
              <a:t>. </a:t>
            </a:r>
            <a:r>
              <a:rPr lang="en-US" dirty="0" err="1" smtClean="0"/>
              <a:t>Porque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padrões</a:t>
            </a:r>
            <a:r>
              <a:rPr lang="en-US" dirty="0" smtClean="0"/>
              <a:t> de </a:t>
            </a:r>
            <a:r>
              <a:rPr lang="en-US" dirty="0" err="1" smtClean="0"/>
              <a:t>concorrência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mesmos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igualmente</a:t>
            </a:r>
            <a:r>
              <a:rPr lang="en-US" dirty="0" smtClean="0"/>
              <a:t> </a:t>
            </a:r>
            <a:r>
              <a:rPr lang="en-US" dirty="0" err="1" smtClean="0"/>
              <a:t>diferenciados</a:t>
            </a:r>
            <a:r>
              <a:rPr lang="en-US" dirty="0" smtClean="0"/>
              <a:t>. E </a:t>
            </a:r>
            <a:r>
              <a:rPr lang="en-US" dirty="0" err="1" smtClean="0"/>
              <a:t>bastante</a:t>
            </a:r>
            <a:r>
              <a:rPr lang="en-US" dirty="0" smtClean="0"/>
              <a:t> </a:t>
            </a:r>
            <a:r>
              <a:rPr lang="en-US" dirty="0" err="1" smtClean="0"/>
              <a:t>complexos</a:t>
            </a:r>
            <a:r>
              <a:rPr lang="en-US" dirty="0" smtClean="0"/>
              <a:t>. </a:t>
            </a:r>
            <a:r>
              <a:rPr lang="en-US" dirty="0"/>
              <a:t> </a:t>
            </a:r>
            <a:r>
              <a:rPr lang="en-US" dirty="0" smtClean="0"/>
              <a:t>Mas </a:t>
            </a:r>
            <a:r>
              <a:rPr lang="en-US" dirty="0" err="1" smtClean="0"/>
              <a:t>vamos</a:t>
            </a:r>
            <a:r>
              <a:rPr lang="en-US" dirty="0" smtClean="0"/>
              <a:t> </a:t>
            </a:r>
            <a:r>
              <a:rPr lang="en-US" dirty="0" err="1" smtClean="0"/>
              <a:t>tentar</a:t>
            </a:r>
            <a:r>
              <a:rPr lang="en-US" dirty="0" smtClean="0"/>
              <a:t> </a:t>
            </a:r>
            <a:r>
              <a:rPr lang="en-US" dirty="0" err="1" smtClean="0"/>
              <a:t>apresentar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princípios</a:t>
            </a:r>
            <a:r>
              <a:rPr lang="en-US" dirty="0" smtClean="0"/>
              <a:t> </a:t>
            </a:r>
            <a:r>
              <a:rPr lang="en-US" dirty="0" err="1" smtClean="0"/>
              <a:t>gerais</a:t>
            </a:r>
            <a:r>
              <a:rPr lang="en-US" dirty="0" smtClean="0"/>
              <a:t>. </a:t>
            </a:r>
            <a:r>
              <a:rPr lang="en-US" dirty="0" err="1" smtClean="0"/>
              <a:t>Começando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aeroviário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primeira</a:t>
            </a:r>
            <a:r>
              <a:rPr lang="en-US" dirty="0" smtClean="0"/>
              <a:t> </a:t>
            </a:r>
            <a:r>
              <a:rPr lang="en-US" dirty="0" err="1" smtClean="0"/>
              <a:t>característica</a:t>
            </a:r>
            <a:r>
              <a:rPr lang="en-US" dirty="0" smtClean="0"/>
              <a:t> dos </a:t>
            </a:r>
            <a:r>
              <a:rPr lang="en-US" dirty="0" err="1" smtClean="0"/>
              <a:t>preços</a:t>
            </a:r>
            <a:r>
              <a:rPr lang="en-US" dirty="0" smtClean="0"/>
              <a:t> do </a:t>
            </a:r>
            <a:r>
              <a:rPr lang="en-US" dirty="0" err="1" smtClean="0"/>
              <a:t>transporte</a:t>
            </a:r>
            <a:r>
              <a:rPr lang="en-US" dirty="0" smtClean="0"/>
              <a:t> </a:t>
            </a:r>
            <a:r>
              <a:rPr lang="en-US" dirty="0" err="1" smtClean="0"/>
              <a:t>aeroviário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enorme</a:t>
            </a:r>
            <a:r>
              <a:rPr lang="en-US" dirty="0" smtClean="0"/>
              <a:t> </a:t>
            </a:r>
            <a:r>
              <a:rPr lang="en-US" dirty="0" err="1" smtClean="0"/>
              <a:t>diversidade</a:t>
            </a:r>
            <a:r>
              <a:rPr lang="en-US" dirty="0" smtClean="0"/>
              <a:t>. </a:t>
            </a:r>
            <a:r>
              <a:rPr lang="en-US" dirty="0" err="1" smtClean="0"/>
              <a:t>Dificilmente</a:t>
            </a:r>
            <a:r>
              <a:rPr lang="en-US" dirty="0" smtClean="0"/>
              <a:t>, 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vizinho</a:t>
            </a:r>
            <a:r>
              <a:rPr lang="en-US" dirty="0" smtClean="0"/>
              <a:t> de </a:t>
            </a:r>
            <a:r>
              <a:rPr lang="en-US" dirty="0" err="1" smtClean="0"/>
              <a:t>poltrona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última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próxima</a:t>
            </a:r>
            <a:r>
              <a:rPr lang="en-US" dirty="0" smtClean="0"/>
              <a:t>) </a:t>
            </a:r>
            <a:r>
              <a:rPr lang="en-US" dirty="0" err="1" smtClean="0"/>
              <a:t>viagem</a:t>
            </a:r>
            <a:r>
              <a:rPr lang="en-US" dirty="0" smtClean="0"/>
              <a:t> </a:t>
            </a:r>
            <a:r>
              <a:rPr lang="en-US" dirty="0" err="1" smtClean="0"/>
              <a:t>pagou</a:t>
            </a:r>
            <a:r>
              <a:rPr lang="en-US" dirty="0" smtClean="0"/>
              <a:t> (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pagará</a:t>
            </a:r>
            <a:r>
              <a:rPr lang="en-US" dirty="0" smtClean="0"/>
              <a:t>) o </a:t>
            </a:r>
            <a:r>
              <a:rPr lang="en-US" dirty="0" err="1" smtClean="0"/>
              <a:t>mesmo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você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particularidade</a:t>
            </a:r>
            <a:r>
              <a:rPr lang="en-US" dirty="0" smtClean="0"/>
              <a:t> tem a </a:t>
            </a:r>
            <a:r>
              <a:rPr lang="en-US" dirty="0" err="1" smtClean="0"/>
              <a:t>ver</a:t>
            </a:r>
            <a:r>
              <a:rPr lang="en-US" dirty="0" smtClean="0"/>
              <a:t> com a </a:t>
            </a:r>
            <a:r>
              <a:rPr lang="en-US" dirty="0" err="1" smtClean="0"/>
              <a:t>relação</a:t>
            </a:r>
            <a:r>
              <a:rPr lang="en-US" dirty="0" smtClean="0"/>
              <a:t> entre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fixos</a:t>
            </a:r>
            <a:r>
              <a:rPr lang="en-US" dirty="0" smtClean="0"/>
              <a:t> e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variáveis</a:t>
            </a:r>
            <a:r>
              <a:rPr lang="en-US" dirty="0" smtClean="0"/>
              <a:t> no </a:t>
            </a:r>
            <a:r>
              <a:rPr lang="en-US" dirty="0" err="1" smtClean="0"/>
              <a:t>transporte</a:t>
            </a:r>
            <a:r>
              <a:rPr lang="en-US" dirty="0" smtClean="0"/>
              <a:t> </a:t>
            </a:r>
            <a:r>
              <a:rPr lang="en-US" dirty="0" err="1" smtClean="0"/>
              <a:t>aeroviário</a:t>
            </a:r>
            <a:r>
              <a:rPr lang="en-US" dirty="0" smtClean="0"/>
              <a:t>. Este, </a:t>
            </a:r>
            <a:r>
              <a:rPr lang="en-US" dirty="0" err="1" smtClean="0"/>
              <a:t>praticamente</a:t>
            </a:r>
            <a:r>
              <a:rPr lang="en-US" dirty="0" smtClean="0"/>
              <a:t>,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conta</a:t>
            </a:r>
            <a:r>
              <a:rPr lang="en-US" dirty="0" smtClean="0"/>
              <a:t> com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variáveis</a:t>
            </a:r>
            <a:r>
              <a:rPr lang="en-US" dirty="0" smtClean="0"/>
              <a:t>. O </a:t>
            </a:r>
            <a:r>
              <a:rPr lang="en-US" dirty="0" err="1" smtClean="0"/>
              <a:t>avião</a:t>
            </a:r>
            <a:r>
              <a:rPr lang="en-US" dirty="0" smtClean="0"/>
              <a:t> TEM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decolar</a:t>
            </a:r>
            <a:r>
              <a:rPr lang="en-US" dirty="0" smtClean="0"/>
              <a:t> </a:t>
            </a:r>
            <a:r>
              <a:rPr lang="en-US" dirty="0" err="1" smtClean="0"/>
              <a:t>mesmo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tenha</a:t>
            </a:r>
            <a:r>
              <a:rPr lang="en-US" dirty="0" smtClean="0"/>
              <a:t> </a:t>
            </a:r>
            <a:r>
              <a:rPr lang="en-US" dirty="0" err="1" smtClean="0"/>
              <a:t>nenhum</a:t>
            </a:r>
            <a:r>
              <a:rPr lang="en-US" dirty="0" smtClean="0"/>
              <a:t> </a:t>
            </a:r>
            <a:r>
              <a:rPr lang="en-US" dirty="0" err="1" smtClean="0"/>
              <a:t>passageiro</a:t>
            </a:r>
            <a:r>
              <a:rPr lang="en-US" dirty="0" smtClean="0"/>
              <a:t> </a:t>
            </a:r>
            <a:r>
              <a:rPr lang="en-US" dirty="0" err="1" smtClean="0"/>
              <a:t>dentro</a:t>
            </a:r>
            <a:r>
              <a:rPr lang="en-US" dirty="0" smtClean="0"/>
              <a:t>. E </a:t>
            </a:r>
            <a:r>
              <a:rPr lang="en-US" dirty="0" err="1" smtClean="0"/>
              <a:t>decolará</a:t>
            </a:r>
            <a:r>
              <a:rPr lang="en-US" dirty="0" smtClean="0"/>
              <a:t> com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equipe</a:t>
            </a:r>
            <a:r>
              <a:rPr lang="en-US" dirty="0" smtClean="0"/>
              <a:t> (e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salários</a:t>
            </a:r>
            <a:r>
              <a:rPr lang="en-US" dirty="0" smtClean="0"/>
              <a:t>). </a:t>
            </a:r>
            <a:r>
              <a:rPr lang="en-US" dirty="0" err="1" smtClean="0"/>
              <a:t>Pois</a:t>
            </a:r>
            <a:r>
              <a:rPr lang="en-US" dirty="0" smtClean="0"/>
              <a:t> a </a:t>
            </a:r>
            <a:r>
              <a:rPr lang="en-US" dirty="0" err="1" smtClean="0"/>
              <a:t>aeronave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esperada</a:t>
            </a:r>
            <a:r>
              <a:rPr lang="en-US" dirty="0" smtClean="0"/>
              <a:t> no </a:t>
            </a:r>
            <a:r>
              <a:rPr lang="en-US" dirty="0" err="1" smtClean="0"/>
              <a:t>destino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decolar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outro </a:t>
            </a:r>
            <a:r>
              <a:rPr lang="en-US" dirty="0" err="1" smtClean="0"/>
              <a:t>destino</a:t>
            </a:r>
            <a:r>
              <a:rPr lang="en-US" dirty="0" smtClean="0"/>
              <a:t>. </a:t>
            </a:r>
            <a:endParaRPr lang="en-US" dirty="0"/>
          </a:p>
          <a:p>
            <a:pPr algn="just"/>
            <a:r>
              <a:rPr lang="en-US" dirty="0" err="1" smtClean="0"/>
              <a:t>Ora</a:t>
            </a:r>
            <a:r>
              <a:rPr lang="en-US" dirty="0" smtClean="0"/>
              <a:t>, se </a:t>
            </a:r>
            <a:r>
              <a:rPr lang="en-US" dirty="0" err="1" smtClean="0"/>
              <a:t>tudo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fixo</a:t>
            </a:r>
            <a:r>
              <a:rPr lang="en-US" dirty="0" smtClean="0"/>
              <a:t>, </a:t>
            </a:r>
            <a:r>
              <a:rPr lang="en-US" dirty="0" err="1" smtClean="0"/>
              <a:t>qualquer</a:t>
            </a:r>
            <a:r>
              <a:rPr lang="en-US" dirty="0" smtClean="0"/>
              <a:t> valor </a:t>
            </a:r>
            <a:r>
              <a:rPr lang="en-US" dirty="0" err="1" smtClean="0"/>
              <a:t>obtido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venda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passagem</a:t>
            </a:r>
            <a:r>
              <a:rPr lang="en-US" dirty="0" smtClean="0"/>
              <a:t> a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“</a:t>
            </a:r>
            <a:r>
              <a:rPr lang="en-US" dirty="0" err="1" smtClean="0"/>
              <a:t>ganho</a:t>
            </a:r>
            <a:r>
              <a:rPr lang="en-US" dirty="0" smtClean="0"/>
              <a:t> </a:t>
            </a:r>
            <a:r>
              <a:rPr lang="en-US" dirty="0" err="1" smtClean="0"/>
              <a:t>líquido</a:t>
            </a:r>
            <a:r>
              <a:rPr lang="en-US" dirty="0" smtClean="0"/>
              <a:t>”. </a:t>
            </a:r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3939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Preço</a:t>
            </a:r>
            <a:r>
              <a:rPr lang="en-US" dirty="0" smtClean="0"/>
              <a:t> e </a:t>
            </a:r>
            <a:r>
              <a:rPr lang="en-US" dirty="0" err="1" smtClean="0"/>
              <a:t>Concorr</a:t>
            </a:r>
            <a:r>
              <a:rPr lang="en-US" dirty="0" err="1" smtClean="0"/>
              <a:t>ência</a:t>
            </a:r>
            <a:r>
              <a:rPr lang="en-US" dirty="0" smtClean="0"/>
              <a:t>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4472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Este </a:t>
            </a:r>
            <a:r>
              <a:rPr lang="en-US" dirty="0" err="1" smtClean="0"/>
              <a:t>é</a:t>
            </a:r>
            <a:r>
              <a:rPr lang="en-US" dirty="0" smtClean="0"/>
              <a:t> o “</a:t>
            </a:r>
            <a:r>
              <a:rPr lang="en-US" dirty="0" err="1" smtClean="0"/>
              <a:t>segredo</a:t>
            </a:r>
            <a:r>
              <a:rPr lang="en-US" dirty="0" smtClean="0"/>
              <a:t>” da </a:t>
            </a: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lucratividade</a:t>
            </a:r>
            <a:r>
              <a:rPr lang="en-US" dirty="0" smtClean="0"/>
              <a:t> (e </a:t>
            </a:r>
            <a:r>
              <a:rPr lang="en-US" dirty="0" err="1" smtClean="0"/>
              <a:t>frequente</a:t>
            </a:r>
            <a:r>
              <a:rPr lang="en-US" dirty="0" smtClean="0"/>
              <a:t> </a:t>
            </a:r>
            <a:r>
              <a:rPr lang="en-US" dirty="0" err="1" smtClean="0"/>
              <a:t>falência</a:t>
            </a:r>
            <a:r>
              <a:rPr lang="en-US" dirty="0" smtClean="0"/>
              <a:t>) das </a:t>
            </a:r>
            <a:r>
              <a:rPr lang="en-US" dirty="0" err="1" smtClean="0"/>
              <a:t>maiores</a:t>
            </a:r>
            <a:r>
              <a:rPr lang="en-US" dirty="0" smtClean="0"/>
              <a:t> </a:t>
            </a:r>
            <a:r>
              <a:rPr lang="en-US" dirty="0" err="1" smtClean="0"/>
              <a:t>companhias</a:t>
            </a:r>
            <a:r>
              <a:rPr lang="en-US" dirty="0" smtClean="0"/>
              <a:t> </a:t>
            </a:r>
            <a:r>
              <a:rPr lang="en-US" dirty="0" err="1" smtClean="0"/>
              <a:t>aéreas</a:t>
            </a:r>
            <a:r>
              <a:rPr lang="en-US" dirty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operam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rotas</a:t>
            </a:r>
            <a:r>
              <a:rPr lang="en-US" dirty="0" smtClean="0"/>
              <a:t> com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número</a:t>
            </a:r>
            <a:r>
              <a:rPr lang="en-US" dirty="0" smtClean="0"/>
              <a:t> de </a:t>
            </a:r>
            <a:r>
              <a:rPr lang="en-US" dirty="0" err="1" smtClean="0"/>
              <a:t>competidores</a:t>
            </a:r>
            <a:r>
              <a:rPr lang="en-US" dirty="0" smtClean="0"/>
              <a:t>. Na </a:t>
            </a:r>
            <a:r>
              <a:rPr lang="en-US" dirty="0" err="1" smtClean="0"/>
              <a:t>busca</a:t>
            </a:r>
            <a:r>
              <a:rPr lang="en-US" dirty="0" smtClean="0"/>
              <a:t> de </a:t>
            </a:r>
            <a:r>
              <a:rPr lang="en-US" dirty="0" err="1" smtClean="0"/>
              <a:t>conquistar</a:t>
            </a:r>
            <a:r>
              <a:rPr lang="en-US" dirty="0" smtClean="0"/>
              <a:t> o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número</a:t>
            </a:r>
            <a:r>
              <a:rPr lang="en-US" dirty="0" smtClean="0"/>
              <a:t> </a:t>
            </a:r>
            <a:r>
              <a:rPr lang="en-US" dirty="0" err="1" smtClean="0"/>
              <a:t>possível</a:t>
            </a:r>
            <a:r>
              <a:rPr lang="en-US" dirty="0" smtClean="0"/>
              <a:t> de </a:t>
            </a:r>
            <a:r>
              <a:rPr lang="en-US" dirty="0" err="1" smtClean="0"/>
              <a:t>clientes</a:t>
            </a:r>
            <a:r>
              <a:rPr lang="en-US" dirty="0" smtClean="0"/>
              <a:t>, </a:t>
            </a:r>
            <a:r>
              <a:rPr lang="en-US" dirty="0" err="1" smtClean="0"/>
              <a:t>abre</a:t>
            </a:r>
            <a:r>
              <a:rPr lang="en-US" dirty="0" smtClean="0"/>
              <a:t>-se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guerra</a:t>
            </a:r>
            <a:r>
              <a:rPr lang="en-US" dirty="0" smtClean="0"/>
              <a:t> de </a:t>
            </a:r>
            <a:r>
              <a:rPr lang="en-US" dirty="0" err="1" smtClean="0"/>
              <a:t>preços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levar</a:t>
            </a:r>
            <a:r>
              <a:rPr lang="en-US" dirty="0" smtClean="0"/>
              <a:t> a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situação</a:t>
            </a:r>
            <a:r>
              <a:rPr lang="en-US" dirty="0" smtClean="0"/>
              <a:t> de </a:t>
            </a:r>
            <a:r>
              <a:rPr lang="en-US" dirty="0" err="1" smtClean="0"/>
              <a:t>elevada</a:t>
            </a:r>
            <a:r>
              <a:rPr lang="en-US" dirty="0" smtClean="0"/>
              <a:t> </a:t>
            </a:r>
            <a:r>
              <a:rPr lang="en-US" dirty="0" err="1" smtClean="0"/>
              <a:t>utilização</a:t>
            </a:r>
            <a:r>
              <a:rPr lang="en-US" dirty="0" smtClean="0"/>
              <a:t> e </a:t>
            </a: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rentabilidade</a:t>
            </a:r>
            <a:r>
              <a:rPr lang="en-US" dirty="0" smtClean="0"/>
              <a:t> </a:t>
            </a:r>
            <a:r>
              <a:rPr lang="en-US" dirty="0" err="1" smtClean="0"/>
              <a:t>geral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O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ferroviário</a:t>
            </a:r>
            <a:r>
              <a:rPr lang="en-US" dirty="0" smtClean="0"/>
              <a:t> </a:t>
            </a:r>
            <a:r>
              <a:rPr lang="en-US" dirty="0" err="1" smtClean="0"/>
              <a:t>também</a:t>
            </a:r>
            <a:r>
              <a:rPr lang="en-US" dirty="0" smtClean="0"/>
              <a:t> </a:t>
            </a:r>
            <a:r>
              <a:rPr lang="en-US" dirty="0" err="1" smtClean="0"/>
              <a:t>apresenta</a:t>
            </a:r>
            <a:r>
              <a:rPr lang="en-US" dirty="0" smtClean="0"/>
              <a:t> </a:t>
            </a:r>
            <a:r>
              <a:rPr lang="en-US" dirty="0" err="1" smtClean="0"/>
              <a:t>elevados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fixos</a:t>
            </a:r>
            <a:r>
              <a:rPr lang="en-US" dirty="0" smtClean="0"/>
              <a:t>. Mas,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contrário</a:t>
            </a:r>
            <a:r>
              <a:rPr lang="en-US" dirty="0" smtClean="0"/>
              <a:t> do modal </a:t>
            </a:r>
            <a:r>
              <a:rPr lang="en-US" dirty="0" err="1" smtClean="0"/>
              <a:t>aeroviário</a:t>
            </a:r>
            <a:r>
              <a:rPr lang="en-US" dirty="0" smtClean="0"/>
              <a:t>, </a:t>
            </a:r>
            <a:r>
              <a:rPr lang="en-US" dirty="0" err="1" smtClean="0"/>
              <a:t>apresenta</a:t>
            </a:r>
            <a:r>
              <a:rPr lang="en-US" dirty="0" smtClean="0"/>
              <a:t> </a:t>
            </a: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contestabilidade</a:t>
            </a:r>
            <a:r>
              <a:rPr lang="en-US" dirty="0" smtClean="0"/>
              <a:t> INTERNA. </a:t>
            </a:r>
            <a:r>
              <a:rPr lang="en-US" dirty="0" err="1" smtClean="0"/>
              <a:t>Pois</a:t>
            </a:r>
            <a:r>
              <a:rPr lang="en-US" dirty="0" smtClean="0"/>
              <a:t> </a:t>
            </a:r>
            <a:r>
              <a:rPr lang="en-US" dirty="0" err="1" smtClean="0"/>
              <a:t>ninguém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evitar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use o </a:t>
            </a:r>
            <a:r>
              <a:rPr lang="en-US" dirty="0" err="1" smtClean="0"/>
              <a:t>mesmo</a:t>
            </a:r>
            <a:r>
              <a:rPr lang="en-US" dirty="0" smtClean="0"/>
              <a:t> “</a:t>
            </a:r>
            <a:r>
              <a:rPr lang="en-US" dirty="0" err="1" smtClean="0"/>
              <a:t>ar</a:t>
            </a:r>
            <a:r>
              <a:rPr lang="en-US" dirty="0" smtClean="0"/>
              <a:t>”. Mas o </a:t>
            </a:r>
            <a:r>
              <a:rPr lang="en-US" dirty="0" err="1" smtClean="0"/>
              <a:t>construtor</a:t>
            </a:r>
            <a:r>
              <a:rPr lang="en-US" dirty="0" smtClean="0"/>
              <a:t> e </a:t>
            </a:r>
            <a:r>
              <a:rPr lang="en-US" dirty="0" err="1" smtClean="0"/>
              <a:t>operador</a:t>
            </a:r>
            <a:r>
              <a:rPr lang="en-US" dirty="0" smtClean="0"/>
              <a:t> da </a:t>
            </a:r>
            <a:r>
              <a:rPr lang="en-US" dirty="0" err="1" smtClean="0"/>
              <a:t>ferrovia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impedir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outro </a:t>
            </a:r>
            <a:r>
              <a:rPr lang="en-US" dirty="0" err="1" smtClean="0"/>
              <a:t>fornecedor</a:t>
            </a:r>
            <a:r>
              <a:rPr lang="en-US" dirty="0" smtClean="0"/>
              <a:t> de </a:t>
            </a:r>
            <a:r>
              <a:rPr lang="en-US" dirty="0" err="1" smtClean="0"/>
              <a:t>serviço</a:t>
            </a:r>
            <a:r>
              <a:rPr lang="en-US" dirty="0" smtClean="0"/>
              <a:t> a utilize.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haja</a:t>
            </a:r>
            <a:r>
              <a:rPr lang="en-US" dirty="0" smtClean="0"/>
              <a:t> um </a:t>
            </a:r>
            <a:r>
              <a:rPr lang="en-US" dirty="0" err="1" smtClean="0"/>
              <a:t>padrão</a:t>
            </a:r>
            <a:r>
              <a:rPr lang="en-US" dirty="0" smtClean="0"/>
              <a:t> </a:t>
            </a:r>
            <a:r>
              <a:rPr lang="en-US" dirty="0" err="1" smtClean="0"/>
              <a:t>regulatório</a:t>
            </a:r>
            <a:r>
              <a:rPr lang="en-US" dirty="0" smtClean="0"/>
              <a:t> </a:t>
            </a:r>
            <a:r>
              <a:rPr lang="en-US" dirty="0" err="1" smtClean="0"/>
              <a:t>exigindo</a:t>
            </a:r>
            <a:r>
              <a:rPr lang="en-US" dirty="0" smtClean="0"/>
              <a:t> a </a:t>
            </a:r>
            <a:r>
              <a:rPr lang="en-US" dirty="0" err="1" smtClean="0"/>
              <a:t>contestabilidade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prática</a:t>
            </a:r>
            <a:r>
              <a:rPr lang="en-US" dirty="0" smtClean="0"/>
              <a:t>, </a:t>
            </a:r>
            <a:r>
              <a:rPr lang="en-US" dirty="0" err="1" smtClean="0"/>
              <a:t>ainda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no </a:t>
            </a:r>
            <a:r>
              <a:rPr lang="en-US" dirty="0" err="1" smtClean="0"/>
              <a:t>Brasil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1129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Contestabilidade</a:t>
            </a:r>
            <a:r>
              <a:rPr lang="en-US" dirty="0" smtClean="0"/>
              <a:t> </a:t>
            </a:r>
            <a:r>
              <a:rPr lang="en-US" dirty="0" err="1" smtClean="0"/>
              <a:t>Externa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n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contestabilidade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, a </a:t>
            </a:r>
            <a:r>
              <a:rPr lang="en-US" dirty="0" err="1" smtClean="0"/>
              <a:t>concorrência</a:t>
            </a:r>
            <a:r>
              <a:rPr lang="en-US" dirty="0" smtClean="0"/>
              <a:t> se </a:t>
            </a:r>
            <a:r>
              <a:rPr lang="en-US" dirty="0" err="1" smtClean="0"/>
              <a:t>impõe</a:t>
            </a:r>
            <a:r>
              <a:rPr lang="en-US" dirty="0"/>
              <a:t> </a:t>
            </a:r>
            <a:r>
              <a:rPr lang="en-US" dirty="0" smtClean="0"/>
              <a:t>entre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modais</a:t>
            </a:r>
            <a:r>
              <a:rPr lang="en-US" dirty="0" smtClean="0"/>
              <a:t>. O modal </a:t>
            </a:r>
            <a:r>
              <a:rPr lang="en-US" dirty="0" err="1" smtClean="0"/>
              <a:t>concorrente</a:t>
            </a:r>
            <a:r>
              <a:rPr lang="en-US" dirty="0" smtClean="0"/>
              <a:t> de </a:t>
            </a:r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impõe</a:t>
            </a:r>
            <a:r>
              <a:rPr lang="en-US" dirty="0" smtClean="0"/>
              <a:t> o </a:t>
            </a:r>
            <a:r>
              <a:rPr lang="en-US" dirty="0" err="1" smtClean="0"/>
              <a:t>limite</a:t>
            </a:r>
            <a:r>
              <a:rPr lang="en-US" dirty="0" smtClean="0"/>
              <a:t> superior do </a:t>
            </a:r>
            <a:r>
              <a:rPr lang="en-US" dirty="0" err="1" smtClean="0"/>
              <a:t>preço</a:t>
            </a:r>
            <a:r>
              <a:rPr lang="en-US" dirty="0" smtClean="0"/>
              <a:t> do modal de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menor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Se o modal </a:t>
            </a:r>
            <a:r>
              <a:rPr lang="en-US" dirty="0" err="1" smtClean="0"/>
              <a:t>rodoviário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único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contestação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modal </a:t>
            </a:r>
            <a:r>
              <a:rPr lang="en-US" dirty="0" err="1" smtClean="0"/>
              <a:t>ferroviário</a:t>
            </a:r>
            <a:r>
              <a:rPr lang="en-US" dirty="0" smtClean="0"/>
              <a:t>, e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último</a:t>
            </a:r>
            <a:r>
              <a:rPr lang="en-US" dirty="0" smtClean="0"/>
              <a:t> </a:t>
            </a:r>
            <a:r>
              <a:rPr lang="en-US" dirty="0" err="1" smtClean="0"/>
              <a:t>operar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monopólio</a:t>
            </a:r>
            <a:r>
              <a:rPr lang="en-US" dirty="0" smtClean="0"/>
              <a:t> natural,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precificará</a:t>
            </a:r>
            <a:r>
              <a:rPr lang="en-US" dirty="0" smtClean="0"/>
              <a:t> </a:t>
            </a:r>
            <a:r>
              <a:rPr lang="en-US" dirty="0" err="1" smtClean="0"/>
              <a:t>tomando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do </a:t>
            </a:r>
            <a:r>
              <a:rPr lang="en-US" dirty="0" err="1" smtClean="0"/>
              <a:t>rodoviário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referência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subtraídos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transbordo</a:t>
            </a:r>
            <a:r>
              <a:rPr lang="en-U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7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import</a:t>
            </a:r>
            <a:r>
              <a:rPr lang="en-US" dirty="0" err="1" smtClean="0"/>
              <a:t>ância</a:t>
            </a:r>
            <a:r>
              <a:rPr lang="en-US" dirty="0" smtClean="0"/>
              <a:t> da </a:t>
            </a:r>
            <a:r>
              <a:rPr lang="en-US" dirty="0" err="1" smtClean="0"/>
              <a:t>contestação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5401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O modal de </a:t>
            </a:r>
            <a:r>
              <a:rPr lang="en-US" dirty="0" err="1" smtClean="0"/>
              <a:t>menor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unidade</a:t>
            </a:r>
            <a:r>
              <a:rPr lang="en-US" dirty="0" smtClean="0"/>
              <a:t> de </a:t>
            </a:r>
            <a:r>
              <a:rPr lang="en-US" dirty="0" err="1" smtClean="0"/>
              <a:t>carga</a:t>
            </a:r>
            <a:r>
              <a:rPr lang="en-US" dirty="0" smtClean="0"/>
              <a:t> (volume e/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)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hidroviário</a:t>
            </a:r>
            <a:r>
              <a:rPr lang="en-US" dirty="0" smtClean="0"/>
              <a:t>.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o </a:t>
            </a:r>
            <a:r>
              <a:rPr lang="en-US" dirty="0" err="1" smtClean="0"/>
              <a:t>único</a:t>
            </a:r>
            <a:r>
              <a:rPr lang="en-US" dirty="0" smtClean="0"/>
              <a:t> modal </a:t>
            </a:r>
            <a:r>
              <a:rPr lang="en-US" dirty="0" err="1" smtClean="0"/>
              <a:t>capaz</a:t>
            </a:r>
            <a:r>
              <a:rPr lang="en-US" dirty="0" smtClean="0"/>
              <a:t> de </a:t>
            </a:r>
            <a:r>
              <a:rPr lang="en-US" dirty="0" err="1" smtClean="0"/>
              <a:t>impor</a:t>
            </a:r>
            <a:r>
              <a:rPr lang="en-US" dirty="0" smtClean="0"/>
              <a:t> um </a:t>
            </a:r>
            <a:r>
              <a:rPr lang="en-US" dirty="0" err="1" smtClean="0"/>
              <a:t>limite</a:t>
            </a:r>
            <a:r>
              <a:rPr lang="en-US" dirty="0" smtClean="0"/>
              <a:t> </a:t>
            </a:r>
            <a:r>
              <a:rPr lang="en-US" dirty="0" err="1" smtClean="0"/>
              <a:t>efetivamente</a:t>
            </a:r>
            <a:r>
              <a:rPr lang="en-US" dirty="0" smtClean="0"/>
              <a:t> </a:t>
            </a:r>
            <a:r>
              <a:rPr lang="en-US" dirty="0" err="1" smtClean="0"/>
              <a:t>competitivo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preço</a:t>
            </a:r>
            <a:r>
              <a:rPr lang="en-US" dirty="0" smtClean="0"/>
              <a:t> de </a:t>
            </a:r>
            <a:r>
              <a:rPr lang="en-US" dirty="0" err="1" smtClean="0"/>
              <a:t>operação</a:t>
            </a:r>
            <a:r>
              <a:rPr lang="en-US" dirty="0" smtClean="0"/>
              <a:t> do modal </a:t>
            </a:r>
            <a:r>
              <a:rPr lang="en-US" dirty="0" err="1" smtClean="0"/>
              <a:t>ferroviário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ausência</a:t>
            </a:r>
            <a:r>
              <a:rPr lang="en-US" dirty="0" smtClean="0"/>
              <a:t> de um </a:t>
            </a:r>
            <a:r>
              <a:rPr lang="en-US" dirty="0" err="1" smtClean="0"/>
              <a:t>padrão</a:t>
            </a:r>
            <a:r>
              <a:rPr lang="en-US" dirty="0" smtClean="0"/>
              <a:t> </a:t>
            </a:r>
            <a:r>
              <a:rPr lang="en-US" dirty="0" err="1" smtClean="0"/>
              <a:t>regulatório</a:t>
            </a:r>
            <a:r>
              <a:rPr lang="en-US" dirty="0" smtClean="0"/>
              <a:t> </a:t>
            </a:r>
            <a:r>
              <a:rPr lang="en-US" dirty="0" err="1" smtClean="0"/>
              <a:t>público</a:t>
            </a:r>
            <a:r>
              <a:rPr lang="en-US" dirty="0" smtClean="0"/>
              <a:t> </a:t>
            </a:r>
            <a:r>
              <a:rPr lang="en-US" dirty="0" err="1" smtClean="0"/>
              <a:t>eficaz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O modal </a:t>
            </a:r>
            <a:r>
              <a:rPr lang="en-US" dirty="0" err="1" smtClean="0"/>
              <a:t>hidroviário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subestimado</a:t>
            </a:r>
            <a:r>
              <a:rPr lang="en-US" dirty="0" smtClean="0"/>
              <a:t> no </a:t>
            </a:r>
            <a:r>
              <a:rPr lang="en-US" dirty="0" err="1" smtClean="0"/>
              <a:t>Brasil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diversos</a:t>
            </a:r>
            <a:r>
              <a:rPr lang="en-US" dirty="0" smtClean="0"/>
              <a:t> </a:t>
            </a:r>
            <a:r>
              <a:rPr lang="en-US" dirty="0" err="1" smtClean="0"/>
              <a:t>fatores</a:t>
            </a:r>
            <a:r>
              <a:rPr lang="en-US" dirty="0" smtClean="0"/>
              <a:t>. A </a:t>
            </a:r>
            <a:r>
              <a:rPr lang="en-US" dirty="0" err="1" smtClean="0"/>
              <a:t>começar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disputa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uso</a:t>
            </a:r>
            <a:r>
              <a:rPr lang="en-US" dirty="0" smtClean="0"/>
              <a:t> dos </a:t>
            </a:r>
            <a:r>
              <a:rPr lang="en-US" dirty="0" err="1" smtClean="0"/>
              <a:t>recursos</a:t>
            </a:r>
            <a:r>
              <a:rPr lang="en-US" dirty="0" smtClean="0"/>
              <a:t> </a:t>
            </a:r>
            <a:r>
              <a:rPr lang="en-US" dirty="0" err="1" smtClean="0"/>
              <a:t>hidrícos</a:t>
            </a:r>
            <a:r>
              <a:rPr lang="en-US" dirty="0" smtClean="0"/>
              <a:t>, </a:t>
            </a:r>
            <a:r>
              <a:rPr lang="en-US" dirty="0" err="1" smtClean="0"/>
              <a:t>pelos</a:t>
            </a:r>
            <a:r>
              <a:rPr lang="en-US" dirty="0" smtClean="0"/>
              <a:t> </a:t>
            </a:r>
            <a:r>
              <a:rPr lang="en-US" dirty="0" err="1" smtClean="0"/>
              <a:t>elevados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portuários</a:t>
            </a:r>
            <a:r>
              <a:rPr lang="en-US" dirty="0" smtClean="0"/>
              <a:t> (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precificação</a:t>
            </a:r>
            <a:r>
              <a:rPr lang="en-US" dirty="0" smtClean="0"/>
              <a:t> </a:t>
            </a:r>
            <a:r>
              <a:rPr lang="en-US" dirty="0" err="1" smtClean="0"/>
              <a:t>cartorial</a:t>
            </a:r>
            <a:r>
              <a:rPr lang="en-US" dirty="0" smtClean="0"/>
              <a:t>) e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fuga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padrões</a:t>
            </a:r>
            <a:r>
              <a:rPr lang="en-US" dirty="0" smtClean="0"/>
              <a:t> </a:t>
            </a:r>
            <a:r>
              <a:rPr lang="en-US" dirty="0" err="1" smtClean="0"/>
              <a:t>regulatórios</a:t>
            </a:r>
            <a:r>
              <a:rPr lang="en-US" dirty="0" smtClean="0"/>
              <a:t> </a:t>
            </a:r>
            <a:r>
              <a:rPr lang="en-US" dirty="0" err="1" smtClean="0"/>
              <a:t>estritos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caracterizam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portos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Mas a </a:t>
            </a:r>
            <a:r>
              <a:rPr lang="en-US" dirty="0" err="1" smtClean="0"/>
              <a:t>expansão</a:t>
            </a:r>
            <a:r>
              <a:rPr lang="en-US" dirty="0" smtClean="0"/>
              <a:t> da </a:t>
            </a:r>
            <a:r>
              <a:rPr lang="en-US" dirty="0" err="1" smtClean="0"/>
              <a:t>agroindústria</a:t>
            </a:r>
            <a:r>
              <a:rPr lang="en-US" dirty="0" smtClean="0"/>
              <a:t> </a:t>
            </a:r>
            <a:r>
              <a:rPr lang="en-US" dirty="0" err="1" smtClean="0"/>
              <a:t>brasileira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direção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noroeste</a:t>
            </a:r>
            <a:r>
              <a:rPr lang="en-US" dirty="0" smtClean="0"/>
              <a:t> do </a:t>
            </a:r>
            <a:r>
              <a:rPr lang="en-US" dirty="0" err="1" smtClean="0"/>
              <a:t>país</a:t>
            </a:r>
            <a:r>
              <a:rPr lang="en-US" dirty="0" smtClean="0"/>
              <a:t> </a:t>
            </a:r>
            <a:r>
              <a:rPr lang="en-US" dirty="0" err="1" smtClean="0"/>
              <a:t>vem</a:t>
            </a:r>
            <a:r>
              <a:rPr lang="en-US" dirty="0" smtClean="0"/>
              <a:t> </a:t>
            </a:r>
            <a:r>
              <a:rPr lang="en-US" dirty="0" err="1" smtClean="0"/>
              <a:t>induzindo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crescimento</a:t>
            </a:r>
            <a:r>
              <a:rPr lang="en-US" dirty="0" smtClean="0"/>
              <a:t> </a:t>
            </a:r>
            <a:r>
              <a:rPr lang="en-US" dirty="0" err="1" smtClean="0"/>
              <a:t>deste</a:t>
            </a:r>
            <a:r>
              <a:rPr lang="en-US" dirty="0" smtClean="0"/>
              <a:t> modal. </a:t>
            </a:r>
            <a:r>
              <a:rPr lang="en-US" dirty="0" err="1" smtClean="0"/>
              <a:t>Podemos</a:t>
            </a:r>
            <a:r>
              <a:rPr lang="en-US" dirty="0" smtClean="0"/>
              <a:t> </a:t>
            </a:r>
            <a:r>
              <a:rPr lang="en-US" dirty="0" err="1" smtClean="0"/>
              <a:t>dizer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ele</a:t>
            </a:r>
            <a:r>
              <a:rPr lang="en-US" dirty="0" smtClean="0"/>
              <a:t> se </a:t>
            </a:r>
            <a:r>
              <a:rPr lang="en-US" dirty="0" err="1" smtClean="0"/>
              <a:t>tornará</a:t>
            </a:r>
            <a:r>
              <a:rPr lang="en-US" dirty="0" smtClean="0"/>
              <a:t>, de forma </a:t>
            </a:r>
            <a:r>
              <a:rPr lang="en-US" dirty="0" err="1" smtClean="0"/>
              <a:t>crescente</a:t>
            </a:r>
            <a:r>
              <a:rPr lang="en-US" dirty="0" smtClean="0"/>
              <a:t>, o modal </a:t>
            </a:r>
            <a:r>
              <a:rPr lang="en-US" dirty="0" err="1" smtClean="0"/>
              <a:t>dominante</a:t>
            </a:r>
            <a:r>
              <a:rPr lang="en-US" dirty="0" smtClean="0"/>
              <a:t> e de </a:t>
            </a:r>
            <a:r>
              <a:rPr lang="en-US" dirty="0" err="1" smtClean="0"/>
              <a:t>rerferência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o </a:t>
            </a:r>
            <a:r>
              <a:rPr lang="en-US" dirty="0" err="1" smtClean="0"/>
              <a:t>transporte</a:t>
            </a:r>
            <a:r>
              <a:rPr lang="en-US" dirty="0" smtClean="0"/>
              <a:t> no Centro-</a:t>
            </a:r>
            <a:r>
              <a:rPr lang="en-US" dirty="0" err="1" smtClean="0"/>
              <a:t>Oeste</a:t>
            </a:r>
            <a:r>
              <a:rPr lang="en-US" dirty="0" smtClean="0"/>
              <a:t> e no Norte.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01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limites</a:t>
            </a:r>
            <a:r>
              <a:rPr lang="en-US" dirty="0" smtClean="0"/>
              <a:t> da </a:t>
            </a:r>
            <a:r>
              <a:rPr lang="en-US" dirty="0" err="1" smtClean="0"/>
              <a:t>contestaç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3964"/>
            <a:ext cx="8229600" cy="506656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A principal </a:t>
            </a:r>
            <a:r>
              <a:rPr lang="en-US" dirty="0" err="1" smtClean="0"/>
              <a:t>limitaç</a:t>
            </a:r>
            <a:r>
              <a:rPr lang="en-US" dirty="0" err="1" smtClean="0"/>
              <a:t>ão</a:t>
            </a:r>
            <a:r>
              <a:rPr lang="en-US" dirty="0" smtClean="0"/>
              <a:t> da </a:t>
            </a:r>
            <a:r>
              <a:rPr lang="en-US" dirty="0" err="1" smtClean="0"/>
              <a:t>contestação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modal </a:t>
            </a:r>
            <a:r>
              <a:rPr lang="en-US" dirty="0" err="1" smtClean="0"/>
              <a:t>pressupõe</a:t>
            </a:r>
            <a:r>
              <a:rPr lang="en-US" dirty="0" smtClean="0"/>
              <a:t> a </a:t>
            </a:r>
            <a:r>
              <a:rPr lang="en-US" dirty="0" err="1" smtClean="0"/>
              <a:t>existência</a:t>
            </a:r>
            <a:r>
              <a:rPr lang="en-US" dirty="0" smtClean="0"/>
              <a:t> de </a:t>
            </a:r>
            <a:r>
              <a:rPr lang="en-US" dirty="0" err="1" smtClean="0"/>
              <a:t>cursos</a:t>
            </a:r>
            <a:r>
              <a:rPr lang="en-US" dirty="0" smtClean="0"/>
              <a:t> </a:t>
            </a:r>
            <a:r>
              <a:rPr lang="en-US" dirty="0" err="1" smtClean="0"/>
              <a:t>navegáveis</a:t>
            </a:r>
            <a:r>
              <a:rPr lang="en-US" dirty="0" smtClean="0"/>
              <a:t>.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existem</a:t>
            </a:r>
            <a:r>
              <a:rPr lang="en-US" dirty="0" smtClean="0"/>
              <a:t> </a:t>
            </a:r>
            <a:r>
              <a:rPr lang="en-US" dirty="0" err="1" smtClean="0"/>
              <a:t>rios</a:t>
            </a:r>
            <a:r>
              <a:rPr lang="en-US" dirty="0" smtClean="0"/>
              <a:t> e/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eles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navegáveis</a:t>
            </a:r>
            <a:r>
              <a:rPr lang="en-US" dirty="0" smtClean="0"/>
              <a:t>, a </a:t>
            </a:r>
            <a:r>
              <a:rPr lang="en-US" dirty="0" err="1" smtClean="0"/>
              <a:t>contestação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virtualmente</a:t>
            </a:r>
            <a:r>
              <a:rPr lang="en-US" dirty="0" smtClean="0"/>
              <a:t> </a:t>
            </a:r>
            <a:r>
              <a:rPr lang="en-US" dirty="0" err="1" smtClean="0"/>
              <a:t>impossível</a:t>
            </a:r>
            <a:r>
              <a:rPr lang="en-US" dirty="0" smtClean="0"/>
              <a:t>, </a:t>
            </a:r>
            <a:r>
              <a:rPr lang="en-US" dirty="0" err="1" smtClean="0"/>
              <a:t>tendo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vista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elevadíssimos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da </a:t>
            </a:r>
            <a:r>
              <a:rPr lang="en-US" dirty="0" err="1" smtClean="0"/>
              <a:t>construção</a:t>
            </a:r>
            <a:r>
              <a:rPr lang="en-US" dirty="0" smtClean="0"/>
              <a:t> de </a:t>
            </a:r>
            <a:r>
              <a:rPr lang="en-US" dirty="0" err="1" smtClean="0"/>
              <a:t>canais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Se </a:t>
            </a:r>
            <a:r>
              <a:rPr lang="en-US" dirty="0" err="1" smtClean="0"/>
              <a:t>tomamos</a:t>
            </a:r>
            <a:r>
              <a:rPr lang="en-US" dirty="0" smtClean="0"/>
              <a:t> o Paraná </a:t>
            </a:r>
            <a:r>
              <a:rPr lang="en-US" dirty="0" err="1" smtClean="0"/>
              <a:t>como</a:t>
            </a:r>
            <a:r>
              <a:rPr lang="en-US" dirty="0" smtClean="0"/>
              <a:t> um </a:t>
            </a:r>
            <a:r>
              <a:rPr lang="en-US" dirty="0" err="1" smtClean="0"/>
              <a:t>todo</a:t>
            </a:r>
            <a:r>
              <a:rPr lang="en-US" dirty="0" smtClean="0"/>
              <a:t>, a </a:t>
            </a:r>
            <a:r>
              <a:rPr lang="en-US" dirty="0" err="1" smtClean="0"/>
              <a:t>contestação</a:t>
            </a:r>
            <a:r>
              <a:rPr lang="en-US" dirty="0" smtClean="0"/>
              <a:t> </a:t>
            </a:r>
            <a:r>
              <a:rPr lang="en-US" dirty="0" err="1" smtClean="0"/>
              <a:t>hidroviária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viável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Mas se </a:t>
            </a:r>
            <a:r>
              <a:rPr lang="en-US" dirty="0" err="1" smtClean="0"/>
              <a:t>tomamos</a:t>
            </a:r>
            <a:r>
              <a:rPr lang="en-US" dirty="0" smtClean="0"/>
              <a:t> o </a:t>
            </a:r>
            <a:r>
              <a:rPr lang="en-US" dirty="0" err="1" smtClean="0"/>
              <a:t>Oeste</a:t>
            </a:r>
            <a:r>
              <a:rPr lang="en-US" dirty="0" smtClean="0"/>
              <a:t> </a:t>
            </a:r>
            <a:r>
              <a:rPr lang="en-US" dirty="0" err="1" smtClean="0"/>
              <a:t>Paranaense</a:t>
            </a:r>
            <a:r>
              <a:rPr lang="en-US" dirty="0" smtClean="0"/>
              <a:t>, </a:t>
            </a:r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verdade</a:t>
            </a:r>
            <a:r>
              <a:rPr lang="en-US" dirty="0" smtClean="0"/>
              <a:t>: </a:t>
            </a:r>
            <a:r>
              <a:rPr lang="en-US" dirty="0" err="1" smtClean="0"/>
              <a:t>abaixo</a:t>
            </a:r>
            <a:r>
              <a:rPr lang="en-US" dirty="0" smtClean="0"/>
              <a:t> de </a:t>
            </a:r>
            <a:r>
              <a:rPr lang="en-US" dirty="0" err="1" smtClean="0"/>
              <a:t>Itaipu</a:t>
            </a:r>
            <a:r>
              <a:rPr lang="en-US" dirty="0" smtClean="0"/>
              <a:t> o Paraná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navegável</a:t>
            </a:r>
            <a:r>
              <a:rPr lang="en-US" dirty="0" smtClean="0"/>
              <a:t>. E </a:t>
            </a:r>
            <a:r>
              <a:rPr lang="en-US" dirty="0" err="1" smtClean="0"/>
              <a:t>Foz</a:t>
            </a:r>
            <a:r>
              <a:rPr lang="en-US" dirty="0" smtClean="0"/>
              <a:t> do Iguaçu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conta</a:t>
            </a:r>
            <a:r>
              <a:rPr lang="en-US" dirty="0" smtClean="0"/>
              <a:t> com um </a:t>
            </a:r>
            <a:r>
              <a:rPr lang="en-US" dirty="0" err="1" smtClean="0"/>
              <a:t>porto</a:t>
            </a:r>
            <a:r>
              <a:rPr lang="en-US" dirty="0" smtClean="0"/>
              <a:t> </a:t>
            </a:r>
            <a:r>
              <a:rPr lang="en-US" dirty="0" err="1" smtClean="0"/>
              <a:t>privado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condições</a:t>
            </a:r>
            <a:r>
              <a:rPr lang="en-US" dirty="0" smtClean="0"/>
              <a:t> de </a:t>
            </a:r>
            <a:r>
              <a:rPr lang="en-US" dirty="0" err="1" smtClean="0"/>
              <a:t>operação</a:t>
            </a:r>
            <a:r>
              <a:rPr lang="en-US" dirty="0" smtClean="0"/>
              <a:t>. </a:t>
            </a:r>
            <a:r>
              <a:rPr lang="en-US" dirty="0" err="1" smtClean="0"/>
              <a:t>Além</a:t>
            </a:r>
            <a:r>
              <a:rPr lang="en-US" dirty="0" smtClean="0"/>
              <a:t> da </a:t>
            </a:r>
            <a:r>
              <a:rPr lang="en-US" dirty="0" err="1" smtClean="0"/>
              <a:t>possibilidade</a:t>
            </a:r>
            <a:r>
              <a:rPr lang="en-US" dirty="0" smtClean="0"/>
              <a:t> de </a:t>
            </a:r>
            <a:r>
              <a:rPr lang="en-US" dirty="0" err="1" smtClean="0"/>
              <a:t>operação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portos</a:t>
            </a:r>
            <a:r>
              <a:rPr lang="en-US" dirty="0" smtClean="0"/>
              <a:t> </a:t>
            </a:r>
            <a:r>
              <a:rPr lang="en-US" dirty="0" err="1" smtClean="0"/>
              <a:t>hidroviários</a:t>
            </a:r>
            <a:r>
              <a:rPr lang="en-US" dirty="0" smtClean="0"/>
              <a:t> de Ciudad del Este e Puerto </a:t>
            </a:r>
            <a:r>
              <a:rPr lang="en-US" dirty="0" err="1" smtClean="0"/>
              <a:t>Iguazu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985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1891</Words>
  <Application>Microsoft Macintosh PowerPoint</Application>
  <PresentationFormat>On-screen Show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ELEMENTOS PARA UM PROGRAMA  REGIONAL DE LOGÍSTICA CONSISTENTE COM O PROGRAMA OESTE EM DESENVOLVIMENTO </vt:lpstr>
      <vt:lpstr>As cadeias propulsivas oestinas e o gargalo logístico</vt:lpstr>
      <vt:lpstr>Os distintos modais</vt:lpstr>
      <vt:lpstr>Eficiência X Preço </vt:lpstr>
      <vt:lpstr>Preço e Concorrência</vt:lpstr>
      <vt:lpstr>Preço e Concorrência (2)</vt:lpstr>
      <vt:lpstr>A Contestabilidade Externa</vt:lpstr>
      <vt:lpstr>A importância da contestação hidroviária</vt:lpstr>
      <vt:lpstr>Os limites da contestação hidroviária</vt:lpstr>
      <vt:lpstr>Hidrovia, Ferrovia e Rodovia</vt:lpstr>
      <vt:lpstr>Hidrovia, Rodovia e Ferrovia</vt:lpstr>
      <vt:lpstr>Para além da contestação hidroviária</vt:lpstr>
      <vt:lpstr>A questão dos pedágios</vt:lpstr>
      <vt:lpstr>E a cadeia logística local?</vt:lpstr>
      <vt:lpstr>Operadores Logísticos,  Aerovia e Turismo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Carlos Paiva</dc:creator>
  <cp:lastModifiedBy>Carlos Paiva</cp:lastModifiedBy>
  <cp:revision>10</cp:revision>
  <dcterms:created xsi:type="dcterms:W3CDTF">2016-08-31T15:00:08Z</dcterms:created>
  <dcterms:modified xsi:type="dcterms:W3CDTF">2016-08-31T17:16:34Z</dcterms:modified>
</cp:coreProperties>
</file>