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12"/>
  </p:notesMasterIdLst>
  <p:handoutMasterIdLst>
    <p:handoutMasterId r:id="rId13"/>
  </p:handoutMasterIdLst>
  <p:sldIdLst>
    <p:sldId id="430" r:id="rId2"/>
    <p:sldId id="457" r:id="rId3"/>
    <p:sldId id="464" r:id="rId4"/>
    <p:sldId id="467" r:id="rId5"/>
    <p:sldId id="465" r:id="rId6"/>
    <p:sldId id="458" r:id="rId7"/>
    <p:sldId id="462" r:id="rId8"/>
    <p:sldId id="463" r:id="rId9"/>
    <p:sldId id="461" r:id="rId10"/>
    <p:sldId id="468" r:id="rId11"/>
  </p:sldIdLst>
  <p:sldSz cx="9144000" cy="6858000" type="screen4x3"/>
  <p:notesSz cx="6881813" cy="100155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CC00"/>
    <a:srgbClr val="FFFFFF"/>
    <a:srgbClr val="CCFFCC"/>
    <a:srgbClr val="33CC33"/>
    <a:srgbClr val="CCCC00"/>
    <a:srgbClr val="CC9900"/>
    <a:srgbClr val="FFFFCC"/>
    <a:srgbClr val="FFCC99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32" autoAdjust="0"/>
    <p:restoredTop sz="87627" autoAdjust="0"/>
  </p:normalViewPr>
  <p:slideViewPr>
    <p:cSldViewPr>
      <p:cViewPr>
        <p:scale>
          <a:sx n="80" d="100"/>
          <a:sy n="80" d="100"/>
        </p:scale>
        <p:origin x="-95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42"/>
    </p:cViewPr>
  </p:sorterViewPr>
  <p:notesViewPr>
    <p:cSldViewPr>
      <p:cViewPr varScale="1">
        <p:scale>
          <a:sx n="51" d="100"/>
          <a:sy n="51" d="100"/>
        </p:scale>
        <p:origin x="-2640" y="-108"/>
      </p:cViewPr>
      <p:guideLst>
        <p:guide orient="horz" pos="3154"/>
        <p:guide pos="216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E:\FEDERACITE\SUGEST&#213;ES%20FEDERACITE%20Exerc&#237;cio%202011_2012\Custo%20de%20implanta&#231;&#227;o%20e%20manuten&#231;&#227;o%20de%201%20ha%20de%20tifton.xls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3_FEDERACITE%202011\Soja_Arroz%20e%20Milho%202000_2009.xlsx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400">
                <a:latin typeface="Arial Narrow" pitchFamily="34" charset="0"/>
              </a:defRPr>
            </a:pPr>
            <a:r>
              <a:rPr lang="pt-BR" sz="1800" dirty="0" smtClean="0">
                <a:latin typeface="Arial Black" pitchFamily="34" charset="0"/>
              </a:rPr>
              <a:t>PREÇO DO BOI </a:t>
            </a:r>
            <a:r>
              <a:rPr lang="pt-BR" sz="1400" dirty="0" smtClean="0">
                <a:solidFill>
                  <a:schemeClr val="bg2"/>
                </a:solidFill>
                <a:latin typeface="Arial Narrow" pitchFamily="34" charset="0"/>
              </a:rPr>
              <a:t>(R$/Kg)  </a:t>
            </a:r>
            <a:endParaRPr lang="pt-BR" sz="1400" dirty="0">
              <a:solidFill>
                <a:schemeClr val="bg2"/>
              </a:solidFill>
              <a:latin typeface="Arial Narrow" pitchFamily="34" charset="0"/>
            </a:endParaRPr>
          </a:p>
        </c:rich>
      </c:tx>
      <c:layout>
        <c:manualLayout>
          <c:xMode val="edge"/>
          <c:yMode val="edge"/>
          <c:x val="3.0448204167790881E-2"/>
          <c:y val="0.11223500419145348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1.6572388715876043E-2"/>
          <c:y val="7.6341595183922598E-2"/>
          <c:w val="0.9668552225682524"/>
          <c:h val="0.795083400298690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MILHO!$M$16</c:f>
              <c:strCache>
                <c:ptCount val="1"/>
                <c:pt idx="0">
                  <c:v>APROCCIMA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numFmt formatCode="#,##0.00" sourceLinked="0"/>
            <c:txPr>
              <a:bodyPr rot="-5400000" vert="horz"/>
              <a:lstStyle/>
              <a:p>
                <a:pPr>
                  <a:defRPr sz="1200" b="1">
                    <a:solidFill>
                      <a:schemeClr val="bg2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MILHO!$L$17:$L$24</c:f>
              <c:numCache>
                <c:formatCode>General</c:formatCode>
                <c:ptCount val="8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</c:numCache>
            </c:numRef>
          </c:cat>
          <c:val>
            <c:numRef>
              <c:f>MILHO!$M$17:$M$24</c:f>
              <c:numCache>
                <c:formatCode>0.00</c:formatCode>
                <c:ptCount val="8"/>
                <c:pt idx="0">
                  <c:v>1.9</c:v>
                </c:pt>
                <c:pt idx="1">
                  <c:v>1.8125</c:v>
                </c:pt>
                <c:pt idx="2">
                  <c:v>2.0049999999999999</c:v>
                </c:pt>
                <c:pt idx="3">
                  <c:v>2.4624999999999977</c:v>
                </c:pt>
                <c:pt idx="4">
                  <c:v>2.8749999999999987</c:v>
                </c:pt>
                <c:pt idx="5">
                  <c:v>2.9749999999999988</c:v>
                </c:pt>
                <c:pt idx="6">
                  <c:v>3.0625</c:v>
                </c:pt>
                <c:pt idx="7">
                  <c:v>3.5</c:v>
                </c:pt>
              </c:numCache>
            </c:numRef>
          </c:val>
        </c:ser>
        <c:ser>
          <c:idx val="1"/>
          <c:order val="1"/>
          <c:tx>
            <c:strRef>
              <c:f>MILHO!$N$16</c:f>
              <c:strCache>
                <c:ptCount val="1"/>
                <c:pt idx="0">
                  <c:v>MERCADO (CP)</c:v>
                </c:pt>
              </c:strCache>
            </c:strRef>
          </c:tx>
          <c:spPr>
            <a:solidFill>
              <a:srgbClr val="33CC33"/>
            </a:solidFill>
          </c:spPr>
          <c:invertIfNegative val="0"/>
          <c:dLbls>
            <c:numFmt formatCode="#,##0.00" sourceLinked="0"/>
            <c:txPr>
              <a:bodyPr rot="-5400000" vert="horz"/>
              <a:lstStyle/>
              <a:p>
                <a:pPr>
                  <a:defRPr sz="1200" b="0">
                    <a:latin typeface="Arial" pitchFamily="34" charset="0"/>
                    <a:cs typeface="Arial" pitchFamily="34" charset="0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MILHO!$L$17:$L$24</c:f>
              <c:numCache>
                <c:formatCode>General</c:formatCode>
                <c:ptCount val="8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</c:numCache>
            </c:numRef>
          </c:cat>
          <c:val>
            <c:numRef>
              <c:f>MILHO!$N$17:$N$24</c:f>
              <c:numCache>
                <c:formatCode>0.00</c:formatCode>
                <c:ptCount val="8"/>
                <c:pt idx="0">
                  <c:v>1.62</c:v>
                </c:pt>
                <c:pt idx="1">
                  <c:v>1.6</c:v>
                </c:pt>
                <c:pt idx="2">
                  <c:v>1.7900000000000023</c:v>
                </c:pt>
                <c:pt idx="3">
                  <c:v>2.2225000000000001</c:v>
                </c:pt>
                <c:pt idx="4">
                  <c:v>2.5475000000000012</c:v>
                </c:pt>
                <c:pt idx="5">
                  <c:v>2.52</c:v>
                </c:pt>
                <c:pt idx="6">
                  <c:v>2.6825000000000001</c:v>
                </c:pt>
                <c:pt idx="7">
                  <c:v>3.14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91472896"/>
        <c:axId val="78883072"/>
      </c:barChart>
      <c:catAx>
        <c:axId val="91472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>
                <a:latin typeface="Arial" pitchFamily="34" charset="0"/>
                <a:cs typeface="Arial" pitchFamily="34" charset="0"/>
              </a:defRPr>
            </a:pPr>
            <a:endParaRPr lang="pt-BR"/>
          </a:p>
        </c:txPr>
        <c:crossAx val="78883072"/>
        <c:crosses val="autoZero"/>
        <c:auto val="1"/>
        <c:lblAlgn val="ctr"/>
        <c:lblOffset val="100"/>
        <c:noMultiLvlLbl val="0"/>
      </c:catAx>
      <c:valAx>
        <c:axId val="78883072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91472896"/>
        <c:crosses val="autoZero"/>
        <c:crossBetween val="between"/>
      </c:valAx>
      <c:spPr>
        <a:noFill/>
      </c:spPr>
    </c:plotArea>
    <c:legend>
      <c:legendPos val="t"/>
      <c:layout>
        <c:manualLayout>
          <c:xMode val="edge"/>
          <c:yMode val="edge"/>
          <c:x val="4.4399828590474289E-4"/>
          <c:y val="0.23400998373918053"/>
          <c:w val="0.37174123510086182"/>
          <c:h val="0.19140392229146255"/>
        </c:manualLayout>
      </c:layout>
      <c:overlay val="0"/>
      <c:txPr>
        <a:bodyPr/>
        <a:lstStyle/>
        <a:p>
          <a:pPr>
            <a:defRPr sz="1200" b="1">
              <a:latin typeface="Arial Black" pitchFamily="34" charset="0"/>
            </a:defRPr>
          </a:pPr>
          <a:endParaRPr lang="pt-BR"/>
        </a:p>
      </c:txPr>
    </c:legend>
    <c:plotVisOnly val="1"/>
    <c:dispBlanksAs val="gap"/>
    <c:showDLblsOverMax val="0"/>
  </c:chart>
  <c:spPr>
    <a:noFill/>
    <a:ln>
      <a:noFill/>
    </a:ln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dk1" tx1="lt1" bg2="dk2" tx2="lt2" accent1="accent1" accent2="accent2" accent3="accent3" accent4="accent4" accent5="accent5" accent6="accent6" hlink="hlink" folHlink="folHlink"/>
  <c:chart>
    <c:autoTitleDeleted val="0"/>
    <c:view3D>
      <c:rotX val="10"/>
      <c:rotY val="120"/>
      <c:depthPercent val="1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2066635145621192E-2"/>
          <c:y val="0.13733412187049315"/>
          <c:w val="0.91324518741395211"/>
          <c:h val="0.66589950301407941"/>
        </c:manualLayout>
      </c:layout>
      <c:area3DChart>
        <c:grouping val="standard"/>
        <c:varyColors val="0"/>
        <c:ser>
          <c:idx val="0"/>
          <c:order val="0"/>
          <c:tx>
            <c:strRef>
              <c:f>'GRÁFICO ARROZ'!$A$9</c:f>
              <c:strCache>
                <c:ptCount val="1"/>
                <c:pt idx="0">
                  <c:v>RS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0"/>
              <c:layout>
                <c:manualLayout>
                  <c:x val="-1.1188811188811223E-2"/>
                  <c:y val="-5.63847429519071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5.5944055944055944E-3"/>
                  <c:y val="-5.9701492537313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3.98009950248758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6.8375278499017852E-17"/>
                  <c:y val="-4.97512437810944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3240093240093882E-3"/>
                  <c:y val="-5.97014925373138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3.7296037296037296E-3"/>
                  <c:y val="-8.955223880597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5.5944055944055944E-3"/>
                  <c:y val="-0.106135986733002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5.5944055944055944E-3"/>
                  <c:y val="-0.132669983416252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6783216783216749E-2"/>
                  <c:y val="-0.1592039800995034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1.86480186480188E-3"/>
                  <c:y val="-0.152570480928689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"/>
                  <c:y val="-0.129353233830845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 anchor="ctr" anchorCtr="0"/>
              <a:lstStyle/>
              <a:p>
                <a:pPr>
                  <a:defRPr sz="16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'GRÁFICO ARROZ'!$B$8:$M$8</c:f>
              <c:strCache>
                <c:ptCount val="12"/>
                <c:pt idx="0">
                  <c:v>1990/00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2000/09</c:v>
                </c:pt>
              </c:strCache>
            </c:strRef>
          </c:cat>
          <c:val>
            <c:numRef>
              <c:f>'GRÁFICO ARROZ'!$B$9:$M$9</c:f>
              <c:numCache>
                <c:formatCode>#,##0</c:formatCode>
                <c:ptCount val="12"/>
                <c:pt idx="0">
                  <c:v>4890.0455316288744</c:v>
                </c:pt>
                <c:pt idx="1">
                  <c:v>5275</c:v>
                </c:pt>
                <c:pt idx="2">
                  <c:v>5534</c:v>
                </c:pt>
                <c:pt idx="3">
                  <c:v>5590</c:v>
                </c:pt>
                <c:pt idx="4">
                  <c:v>4883</c:v>
                </c:pt>
                <c:pt idx="5">
                  <c:v>6070</c:v>
                </c:pt>
                <c:pt idx="6">
                  <c:v>6067</c:v>
                </c:pt>
                <c:pt idx="7">
                  <c:v>6631</c:v>
                </c:pt>
                <c:pt idx="8">
                  <c:v>6737</c:v>
                </c:pt>
                <c:pt idx="9">
                  <c:v>6886</c:v>
                </c:pt>
                <c:pt idx="10">
                  <c:v>7187</c:v>
                </c:pt>
                <c:pt idx="11">
                  <c:v>6086</c:v>
                </c:pt>
              </c:numCache>
            </c:numRef>
          </c:val>
        </c:ser>
        <c:ser>
          <c:idx val="1"/>
          <c:order val="1"/>
          <c:tx>
            <c:strRef>
              <c:f>'GRÁFICO ARROZ'!$A$10</c:f>
              <c:strCache>
                <c:ptCount val="1"/>
                <c:pt idx="0">
                  <c:v>MT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dLbl>
              <c:idx val="10"/>
              <c:layout>
                <c:manualLayout>
                  <c:x val="0"/>
                  <c:y val="-3.3167495854063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 rot="-5400000" vert="horz"/>
              <a:lstStyle/>
              <a:p>
                <a:pPr>
                  <a:defRPr sz="1600" b="1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'GRÁFICO ARROZ'!$B$8:$M$8</c:f>
              <c:strCache>
                <c:ptCount val="12"/>
                <c:pt idx="0">
                  <c:v>1990/00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2000/09</c:v>
                </c:pt>
              </c:strCache>
            </c:strRef>
          </c:cat>
          <c:val>
            <c:numRef>
              <c:f>'GRÁFICO ARROZ'!$B$10:$M$10</c:f>
              <c:numCache>
                <c:formatCode>#,##0</c:formatCode>
                <c:ptCount val="12"/>
                <c:pt idx="0">
                  <c:v>1685.2866320278777</c:v>
                </c:pt>
                <c:pt idx="1">
                  <c:v>2650</c:v>
                </c:pt>
                <c:pt idx="2">
                  <c:v>2557</c:v>
                </c:pt>
                <c:pt idx="3">
                  <c:v>2716</c:v>
                </c:pt>
                <c:pt idx="4">
                  <c:v>2851</c:v>
                </c:pt>
                <c:pt idx="5">
                  <c:v>2949</c:v>
                </c:pt>
                <c:pt idx="6">
                  <c:v>2651</c:v>
                </c:pt>
                <c:pt idx="7">
                  <c:v>2576</c:v>
                </c:pt>
                <c:pt idx="8">
                  <c:v>2572</c:v>
                </c:pt>
                <c:pt idx="9">
                  <c:v>2846</c:v>
                </c:pt>
                <c:pt idx="10">
                  <c:v>2825</c:v>
                </c:pt>
                <c:pt idx="11">
                  <c:v>2719.3</c:v>
                </c:pt>
              </c:numCache>
            </c:numRef>
          </c:val>
        </c:ser>
        <c:ser>
          <c:idx val="2"/>
          <c:order val="2"/>
          <c:tx>
            <c:strRef>
              <c:f>'GRÁFICO ARROZ'!$A$11</c:f>
              <c:strCache>
                <c:ptCount val="1"/>
                <c:pt idx="0">
                  <c:v>PA</c:v>
                </c:pt>
              </c:strCache>
            </c:strRef>
          </c:tx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txPr>
              <a:bodyPr rot="-5400000" vert="horz"/>
              <a:lstStyle/>
              <a:p>
                <a:pPr algn="ctr">
                  <a:defRPr lang="pt-BR" sz="1600" b="1" i="0" u="none" strike="noStrike" kern="1200" baseline="0">
                    <a:solidFill>
                      <a:srgbClr val="FFFFFF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'GRÁFICO ARROZ'!$B$8:$M$8</c:f>
              <c:strCache>
                <c:ptCount val="12"/>
                <c:pt idx="0">
                  <c:v>1990/00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2000/09</c:v>
                </c:pt>
              </c:strCache>
            </c:strRef>
          </c:cat>
          <c:val>
            <c:numRef>
              <c:f>'GRÁFICO ARROZ'!$B$11:$M$11</c:f>
              <c:numCache>
                <c:formatCode>#,##0</c:formatCode>
                <c:ptCount val="12"/>
                <c:pt idx="0">
                  <c:v>1345.8671549938008</c:v>
                </c:pt>
                <c:pt idx="1">
                  <c:v>1378</c:v>
                </c:pt>
                <c:pt idx="2">
                  <c:v>1660</c:v>
                </c:pt>
                <c:pt idx="3">
                  <c:v>1759</c:v>
                </c:pt>
                <c:pt idx="4">
                  <c:v>2019</c:v>
                </c:pt>
                <c:pt idx="5">
                  <c:v>2143</c:v>
                </c:pt>
                <c:pt idx="6">
                  <c:v>2116</c:v>
                </c:pt>
                <c:pt idx="7">
                  <c:v>1908</c:v>
                </c:pt>
                <c:pt idx="8">
                  <c:v>1901</c:v>
                </c:pt>
                <c:pt idx="9">
                  <c:v>1844</c:v>
                </c:pt>
                <c:pt idx="10">
                  <c:v>1937</c:v>
                </c:pt>
                <c:pt idx="11">
                  <c:v>1866.5</c:v>
                </c:pt>
              </c:numCache>
            </c:numRef>
          </c:val>
        </c:ser>
        <c:ser>
          <c:idx val="3"/>
          <c:order val="3"/>
          <c:tx>
            <c:strRef>
              <c:f>'GRÁFICO ARROZ'!$A$12</c:f>
              <c:strCache>
                <c:ptCount val="1"/>
                <c:pt idx="0">
                  <c:v>MA</c:v>
                </c:pt>
              </c:strCache>
            </c:strRef>
          </c:tx>
          <c:spPr>
            <a:solidFill>
              <a:srgbClr val="0070C0"/>
            </a:solidFill>
          </c:spP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txPr>
              <a:bodyPr rot="-5400000" vert="horz"/>
              <a:lstStyle/>
              <a:p>
                <a:pPr algn="ctr">
                  <a:defRPr lang="pt-BR" sz="1600" b="1" i="0" u="none" strike="noStrike" kern="1200" baseline="0">
                    <a:solidFill>
                      <a:srgbClr val="FFFFFF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'GRÁFICO ARROZ'!$B$8:$M$8</c:f>
              <c:strCache>
                <c:ptCount val="12"/>
                <c:pt idx="0">
                  <c:v>1990/00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2000/09</c:v>
                </c:pt>
              </c:strCache>
            </c:strRef>
          </c:cat>
          <c:val>
            <c:numRef>
              <c:f>'GRÁFICO ARROZ'!$B$12:$M$12</c:f>
              <c:numCache>
                <c:formatCode>#,##0</c:formatCode>
                <c:ptCount val="12"/>
                <c:pt idx="0">
                  <c:v>1045.270255816662</c:v>
                </c:pt>
                <c:pt idx="1">
                  <c:v>1519</c:v>
                </c:pt>
                <c:pt idx="2">
                  <c:v>1360</c:v>
                </c:pt>
                <c:pt idx="3">
                  <c:v>1314</c:v>
                </c:pt>
                <c:pt idx="4">
                  <c:v>1388</c:v>
                </c:pt>
                <c:pt idx="5">
                  <c:v>1419</c:v>
                </c:pt>
                <c:pt idx="6">
                  <c:v>1277</c:v>
                </c:pt>
                <c:pt idx="7">
                  <c:v>1395</c:v>
                </c:pt>
                <c:pt idx="8">
                  <c:v>1354</c:v>
                </c:pt>
                <c:pt idx="9">
                  <c:v>1466</c:v>
                </c:pt>
                <c:pt idx="10">
                  <c:v>1326</c:v>
                </c:pt>
                <c:pt idx="11">
                  <c:v>1381.8</c:v>
                </c:pt>
              </c:numCache>
            </c:numRef>
          </c:val>
        </c:ser>
        <c:ser>
          <c:idx val="4"/>
          <c:order val="4"/>
          <c:tx>
            <c:strRef>
              <c:f>'GRÁFICO ARROZ'!$A$13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FFC000"/>
            </a:solidFill>
          </c:spPr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delete val="1"/>
            </c:dLbl>
            <c:dLbl>
              <c:idx val="8"/>
              <c:delete val="1"/>
            </c:dLbl>
            <c:dLbl>
              <c:idx val="9"/>
              <c:delete val="1"/>
            </c:dLbl>
            <c:txPr>
              <a:bodyPr rot="-5400000" vert="horz"/>
              <a:lstStyle/>
              <a:p>
                <a:pPr algn="ctr">
                  <a:defRPr lang="pt-BR" sz="1600" b="1" i="0" u="none" strike="noStrike" kern="1200" baseline="0">
                    <a:solidFill>
                      <a:srgbClr val="FFFFFF"/>
                    </a:solidFill>
                    <a:latin typeface="Arial" pitchFamily="34" charset="0"/>
                    <a:ea typeface="+mn-ea"/>
                    <a:cs typeface="Arial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'GRÁFICO ARROZ'!$B$8:$M$8</c:f>
              <c:strCache>
                <c:ptCount val="12"/>
                <c:pt idx="0">
                  <c:v>1990/00</c:v>
                </c:pt>
                <c:pt idx="1">
                  <c:v>2000</c:v>
                </c:pt>
                <c:pt idx="2">
                  <c:v>2001</c:v>
                </c:pt>
                <c:pt idx="3">
                  <c:v>2002</c:v>
                </c:pt>
                <c:pt idx="4">
                  <c:v>2003</c:v>
                </c:pt>
                <c:pt idx="5">
                  <c:v>2004</c:v>
                </c:pt>
                <c:pt idx="6">
                  <c:v>2005</c:v>
                </c:pt>
                <c:pt idx="7">
                  <c:v>2006</c:v>
                </c:pt>
                <c:pt idx="8">
                  <c:v>2007</c:v>
                </c:pt>
                <c:pt idx="9">
                  <c:v>2008</c:v>
                </c:pt>
                <c:pt idx="10">
                  <c:v>2009</c:v>
                </c:pt>
                <c:pt idx="11">
                  <c:v>2000/09</c:v>
                </c:pt>
              </c:strCache>
            </c:strRef>
          </c:cat>
          <c:val>
            <c:numRef>
              <c:f>'GRÁFICO ARROZ'!$B$13:$M$13</c:f>
              <c:numCache>
                <c:formatCode>#,##0</c:formatCode>
                <c:ptCount val="12"/>
                <c:pt idx="0">
                  <c:v>1005.3046797206215</c:v>
                </c:pt>
                <c:pt idx="1">
                  <c:v>1469</c:v>
                </c:pt>
                <c:pt idx="2">
                  <c:v>1041</c:v>
                </c:pt>
                <c:pt idx="3" formatCode="General">
                  <c:v>583</c:v>
                </c:pt>
                <c:pt idx="4">
                  <c:v>1397</c:v>
                </c:pt>
                <c:pt idx="5">
                  <c:v>1127</c:v>
                </c:pt>
                <c:pt idx="6">
                  <c:v>1293</c:v>
                </c:pt>
                <c:pt idx="7">
                  <c:v>1418</c:v>
                </c:pt>
                <c:pt idx="8" formatCode="General">
                  <c:v>955</c:v>
                </c:pt>
                <c:pt idx="9">
                  <c:v>1686</c:v>
                </c:pt>
                <c:pt idx="10">
                  <c:v>1645</c:v>
                </c:pt>
                <c:pt idx="11">
                  <c:v>1261.4000000000001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665856"/>
        <c:axId val="78881344"/>
        <c:axId val="84677888"/>
      </c:area3DChart>
      <c:catAx>
        <c:axId val="846658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pt-BR"/>
          </a:p>
        </c:txPr>
        <c:crossAx val="78881344"/>
        <c:crosses val="autoZero"/>
        <c:auto val="1"/>
        <c:lblAlgn val="ctr"/>
        <c:lblOffset val="100"/>
        <c:noMultiLvlLbl val="0"/>
      </c:catAx>
      <c:valAx>
        <c:axId val="78881344"/>
        <c:scaling>
          <c:orientation val="minMax"/>
        </c:scaling>
        <c:delete val="0"/>
        <c:axPos val="r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400" b="1"/>
            </a:pPr>
            <a:endParaRPr lang="pt-BR"/>
          </a:p>
        </c:txPr>
        <c:crossAx val="84665856"/>
        <c:crosses val="autoZero"/>
        <c:crossBetween val="midCat"/>
      </c:valAx>
      <c:serAx>
        <c:axId val="846778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Arial" pitchFamily="34" charset="0"/>
                <a:cs typeface="Arial" pitchFamily="34" charset="0"/>
              </a:defRPr>
            </a:pPr>
            <a:endParaRPr lang="pt-BR"/>
          </a:p>
        </c:txPr>
        <c:crossAx val="78881344"/>
        <c:crosses val="autoZero"/>
      </c:serAx>
    </c:plotArea>
    <c:plotVisOnly val="1"/>
    <c:dispBlanksAs val="zero"/>
    <c:showDLblsOverMax val="0"/>
  </c:chart>
  <c:spPr>
    <a:ln>
      <a:noFill/>
    </a:ln>
  </c:sp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0.71019</cdr:x>
      <cdr:y>0.83056</cdr:y>
    </cdr:from>
    <cdr:to>
      <cdr:x>0.92733</cdr:x>
      <cdr:y>0.9519</cdr:y>
    </cdr:to>
    <cdr:sp macro="" textlink="">
      <cdr:nvSpPr>
        <cdr:cNvPr id="2" name="CaixaDeTexto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6597010" y="4002488"/>
          <a:ext cx="2016968" cy="584775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  <a:ln xmlns:a="http://schemas.openxmlformats.org/drawingml/2006/main">
          <a:noFill/>
        </a:ln>
        <a:extLst xmlns:a="http://schemas.openxmlformats.org/drawingml/2006/main"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cdr:spPr>
      <cdr:txBody>
        <a:bodyPr xmlns:a="http://schemas.openxmlformats.org/drawingml/2006/main" wrap="square" lIns="72000" rIns="72000">
          <a:spAutoFit/>
        </a:bodyPr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Garamond" pitchFamily="18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Garamond" pitchFamily="18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Garamond" pitchFamily="18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Garamond" pitchFamily="18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Garamond" pitchFamily="18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Garamond" pitchFamily="18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Garamond" pitchFamily="18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Garamond" pitchFamily="18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Garamond" pitchFamily="18" charset="0"/>
              <a:ea typeface="+mn-ea"/>
              <a:cs typeface="Arial" charset="0"/>
            </a:defRPr>
          </a:lvl9pPr>
        </a:lstStyle>
        <a:p xmlns:a="http://schemas.openxmlformats.org/drawingml/2006/main">
          <a:pPr eaLnBrk="1" hangingPunct="1"/>
          <a:r>
            <a:rPr lang="pt-BR" sz="1600" b="1" dirty="0">
              <a:latin typeface="Arial" pitchFamily="34" charset="0"/>
              <a:cs typeface="Arial" pitchFamily="34" charset="0"/>
            </a:rPr>
            <a:t>RS = 1,011 milhões de hectares anuais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2E8DC18-7156-4442-9748-8F211C0F6D6D}" type="datetimeFigureOut">
              <a:rPr lang="pt-BR"/>
              <a:pPr>
                <a:defRPr/>
              </a:pPr>
              <a:t>28/09/2012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51230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97313" y="951230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5D65EFE4-89C9-420D-81D1-3EE325B6074C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96592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0063"/>
          </a:xfrm>
          <a:prstGeom prst="rect">
            <a:avLst/>
          </a:prstGeom>
        </p:spPr>
        <p:txBody>
          <a:bodyPr vert="horz" lIns="96551" tIns="48276" rIns="96551" bIns="48276" rtlCol="0"/>
          <a:lstStyle>
            <a:lvl1pPr algn="l">
              <a:defRPr sz="13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500063"/>
          </a:xfrm>
          <a:prstGeom prst="rect">
            <a:avLst/>
          </a:prstGeom>
        </p:spPr>
        <p:txBody>
          <a:bodyPr vert="horz" lIns="96551" tIns="48276" rIns="96551" bIns="48276" rtlCol="0"/>
          <a:lstStyle>
            <a:lvl1pPr algn="r">
              <a:defRPr sz="1300">
                <a:cs typeface="Arial" pitchFamily="34" charset="0"/>
              </a:defRPr>
            </a:lvl1pPr>
          </a:lstStyle>
          <a:p>
            <a:pPr>
              <a:defRPr/>
            </a:pPr>
            <a:fld id="{C966404B-6A6B-488C-B0D4-74AAC22B2352}" type="datetimeFigureOut">
              <a:rPr lang="en-US"/>
              <a:pPr>
                <a:defRPr/>
              </a:pPr>
              <a:t>9/28/2012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6975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51" tIns="48276" rIns="96551" bIns="48276" rtlCol="0" anchor="ctr"/>
          <a:lstStyle/>
          <a:p>
            <a:pPr lvl="0"/>
            <a:endParaRPr lang="en-US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8975" y="4757738"/>
            <a:ext cx="5505450" cy="4506912"/>
          </a:xfrm>
          <a:prstGeom prst="rect">
            <a:avLst/>
          </a:prstGeom>
        </p:spPr>
        <p:txBody>
          <a:bodyPr vert="horz" lIns="96551" tIns="48276" rIns="96551" bIns="48276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en-US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512300"/>
            <a:ext cx="2982913" cy="501650"/>
          </a:xfrm>
          <a:prstGeom prst="rect">
            <a:avLst/>
          </a:prstGeom>
        </p:spPr>
        <p:txBody>
          <a:bodyPr vert="horz" lIns="96551" tIns="48276" rIns="96551" bIns="48276" rtlCol="0" anchor="b"/>
          <a:lstStyle>
            <a:lvl1pPr algn="l">
              <a:defRPr sz="1300"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97313" y="9512300"/>
            <a:ext cx="2982912" cy="501650"/>
          </a:xfrm>
          <a:prstGeom prst="rect">
            <a:avLst/>
          </a:prstGeom>
        </p:spPr>
        <p:txBody>
          <a:bodyPr vert="horz" lIns="96551" tIns="48276" rIns="96551" bIns="48276" rtlCol="0" anchor="b"/>
          <a:lstStyle>
            <a:lvl1pPr algn="r">
              <a:defRPr sz="1300">
                <a:cs typeface="Arial" pitchFamily="34" charset="0"/>
              </a:defRPr>
            </a:lvl1pPr>
          </a:lstStyle>
          <a:p>
            <a:pPr>
              <a:defRPr/>
            </a:pPr>
            <a:fld id="{970EC000-2E5E-43C6-93F5-C18EFA08D31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2698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0EC000-2E5E-43C6-93F5-C18EFA08D31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059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0EC000-2E5E-43C6-93F5-C18EFA08D31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13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0EC000-2E5E-43C6-93F5-C18EFA08D31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13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0EC000-2E5E-43C6-93F5-C18EFA08D31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13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681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Clique para editar o estilo do título mestre</a:t>
            </a:r>
          </a:p>
        </p:txBody>
      </p:sp>
      <p:sp>
        <p:nvSpPr>
          <p:cNvPr id="7681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Clique para editar o estilo do subtítulo mestre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3230D-EBED-400B-81DE-3BD3EA81866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602E67-DD88-4FF7-8677-F056620B253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B4664-98FB-4B0E-9FAC-790AC95BAF5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E8A64C-711A-424B-85D6-8C5A2B236F7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D0AA3-89C2-4C9D-BD9B-C939B680778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61BCC-653E-4152-A89C-5523D8A408CD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D9459-7039-41FF-89E4-B59991F3B9B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EB59E-96B7-43A5-AB20-C981F57D647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B78F7-E288-4F80-8C8C-9039B40EFFDF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C5031-3598-47DA-B650-8966354459A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B97DB-1663-46CF-BE5A-CA4EB7E3487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75779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0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1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2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3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4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5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6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7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8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89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90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91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92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5793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7579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 estilo do título mestre</a:t>
            </a:r>
          </a:p>
        </p:txBody>
      </p:sp>
      <p:sp>
        <p:nvSpPr>
          <p:cNvPr id="7579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9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9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2663294B-17E7-48F0-AA87-2B67AF48B27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sp>
        <p:nvSpPr>
          <p:cNvPr id="7579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Clique para editar os estilos do texto mestre</a:t>
            </a:r>
          </a:p>
          <a:p>
            <a:pPr lvl="1"/>
            <a:r>
              <a:rPr lang="en-US" smtClean="0"/>
              <a:t>Segundo nível</a:t>
            </a:r>
          </a:p>
          <a:p>
            <a:pPr lvl="2"/>
            <a:r>
              <a:rPr lang="en-US" smtClean="0"/>
              <a:t>Terceiro nível</a:t>
            </a:r>
          </a:p>
          <a:p>
            <a:pPr lvl="3"/>
            <a:r>
              <a:rPr lang="en-US" smtClean="0"/>
              <a:t>Quarto nível</a:t>
            </a:r>
          </a:p>
          <a:p>
            <a:pPr lvl="4"/>
            <a:r>
              <a:rPr lang="en-US" smtClean="0"/>
              <a:t>Quinto nível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948" r:id="rId1"/>
    <p:sldLayoutId id="2147484938" r:id="rId2"/>
    <p:sldLayoutId id="2147484939" r:id="rId3"/>
    <p:sldLayoutId id="2147484940" r:id="rId4"/>
    <p:sldLayoutId id="2147484941" r:id="rId5"/>
    <p:sldLayoutId id="2147484942" r:id="rId6"/>
    <p:sldLayoutId id="2147484943" r:id="rId7"/>
    <p:sldLayoutId id="2147484944" r:id="rId8"/>
    <p:sldLayoutId id="2147484945" r:id="rId9"/>
    <p:sldLayoutId id="2147484946" r:id="rId10"/>
    <p:sldLayoutId id="214748494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/>
          <p:cNvSpPr txBox="1"/>
          <p:nvPr/>
        </p:nvSpPr>
        <p:spPr>
          <a:xfrm>
            <a:off x="68891" y="198884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pt-BR" sz="2800" b="1" i="1" dirty="0" smtClean="0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CAPITAL SOCIAL NO RIO GRANDE DO SUL*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107504" y="116632"/>
            <a:ext cx="8856984" cy="113877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Ins="180000" rtlCol="0">
            <a:spAutoFit/>
          </a:bodyPr>
          <a:lstStyle/>
          <a:p>
            <a:pPr algn="r"/>
            <a:r>
              <a:rPr lang="pt-BR" sz="2000" b="1" dirty="0" smtClean="0">
                <a:latin typeface="Arial" pitchFamily="34" charset="0"/>
                <a:cs typeface="Arial" pitchFamily="34" charset="0"/>
              </a:rPr>
              <a:t>Seminário Internacional </a:t>
            </a:r>
          </a:p>
          <a:p>
            <a:pPr algn="r"/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e Desenvolvimento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Territorial</a:t>
            </a:r>
            <a:endParaRPr lang="pt-BR" sz="2800" b="1" i="1" dirty="0">
              <a:latin typeface="Arial Black" pitchFamily="34" charset="0"/>
              <a:cs typeface="Arial" pitchFamily="34" charset="0"/>
            </a:endParaRPr>
          </a:p>
          <a:p>
            <a:pPr algn="r"/>
            <a:r>
              <a:rPr lang="pt-BR" sz="1600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de setembro de 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2012 –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PROJETO COCAP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68891" y="6352948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pt-BR" sz="1600" b="1" i="1" dirty="0" smtClean="0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*</a:t>
            </a:r>
            <a:r>
              <a:rPr lang="pt-BR" sz="1600" b="1" dirty="0" smtClean="0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Joal de Azambuja Rosa – </a:t>
            </a:r>
            <a:r>
              <a:rPr lang="pt-BR" sz="1400" b="1" i="1" dirty="0" smtClean="0">
                <a:effectLst>
                  <a:innerShdw blurRad="63500" dist="50800" dir="2700000">
                    <a:prstClr val="black">
                      <a:alpha val="50000"/>
                    </a:prstClr>
                  </a:innerShdw>
                </a:effectLst>
                <a:latin typeface="Arial Black" pitchFamily="34" charset="0"/>
              </a:rPr>
              <a:t>AMÉRICA ESTUDOS E PROJETOS INTERANCIONAIS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395536" y="2780928"/>
            <a:ext cx="8640960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4200"/>
              </a:spcBef>
              <a:buAutoNum type="arabicPeriod"/>
            </a:pPr>
            <a:r>
              <a:rPr lang="pt-BR" sz="2400" b="1" dirty="0" smtClean="0">
                <a:latin typeface="Arial Black" pitchFamily="34" charset="0"/>
                <a:cs typeface="Arial" pitchFamily="34" charset="0"/>
              </a:rPr>
              <a:t>O CONTEXTO GERAL</a:t>
            </a:r>
          </a:p>
          <a:p>
            <a:pPr marL="457200" indent="-457200">
              <a:spcBef>
                <a:spcPts val="4200"/>
              </a:spcBef>
              <a:buAutoNum type="arabicPeriod"/>
            </a:pPr>
            <a:r>
              <a:rPr lang="pt-BR" sz="2400" b="1" dirty="0" smtClean="0">
                <a:latin typeface="Arial Black" pitchFamily="34" charset="0"/>
                <a:cs typeface="Arial" pitchFamily="34" charset="0"/>
              </a:rPr>
              <a:t>O RIO </a:t>
            </a:r>
            <a:r>
              <a:rPr lang="pt-BR" sz="2400" b="1" dirty="0">
                <a:latin typeface="Arial Black" pitchFamily="34" charset="0"/>
                <a:cs typeface="Arial" pitchFamily="34" charset="0"/>
              </a:rPr>
              <a:t>GRANDE DO </a:t>
            </a:r>
            <a:r>
              <a:rPr lang="pt-BR" sz="2400" b="1" dirty="0" smtClean="0">
                <a:latin typeface="Arial Black" pitchFamily="34" charset="0"/>
                <a:cs typeface="Arial" pitchFamily="34" charset="0"/>
              </a:rPr>
              <a:t>SUL e </a:t>
            </a:r>
            <a:r>
              <a:rPr lang="pt-BR" sz="2400" b="1" dirty="0">
                <a:latin typeface="Arial Black" pitchFamily="34" charset="0"/>
                <a:cs typeface="Arial" pitchFamily="34" charset="0"/>
              </a:rPr>
              <a:t>o </a:t>
            </a:r>
            <a:r>
              <a:rPr lang="pt-BR" sz="2400" b="1" i="1" dirty="0" smtClean="0">
                <a:latin typeface="Arial Black" pitchFamily="34" charset="0"/>
                <a:cs typeface="Arial" pitchFamily="34" charset="0"/>
              </a:rPr>
              <a:t>MODELO VÊNETO </a:t>
            </a:r>
            <a:r>
              <a:rPr lang="pt-BR" sz="2400" b="1" dirty="0" smtClean="0">
                <a:latin typeface="Arial Black" pitchFamily="34" charset="0"/>
                <a:cs typeface="Arial" pitchFamily="34" charset="0"/>
              </a:rPr>
              <a:t>: 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Planejamento </a:t>
            </a:r>
            <a:r>
              <a:rPr lang="pt-BR" sz="2400" i="1" dirty="0" smtClean="0">
                <a:latin typeface="Arial" pitchFamily="34" charset="0"/>
                <a:cs typeface="Arial" pitchFamily="34" charset="0"/>
              </a:rPr>
              <a:t>versus  “a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2400" i="1" dirty="0">
                <a:latin typeface="Arial" pitchFamily="34" charset="0"/>
                <a:cs typeface="Arial" pitchFamily="34" charset="0"/>
              </a:rPr>
              <a:t>mão invisível da </a:t>
            </a:r>
            <a:r>
              <a:rPr lang="pt-BR" sz="2400" i="1" dirty="0" smtClean="0">
                <a:latin typeface="Arial" pitchFamily="34" charset="0"/>
                <a:cs typeface="Arial" pitchFamily="34" charset="0"/>
              </a:rPr>
              <a:t>comunidade”</a:t>
            </a:r>
          </a:p>
          <a:p>
            <a:pPr marL="457200" indent="-457200">
              <a:spcBef>
                <a:spcPts val="4200"/>
              </a:spcBef>
              <a:buFontTx/>
              <a:buAutoNum type="arabicPeriod"/>
            </a:pPr>
            <a:r>
              <a:rPr lang="pt-BR" sz="2400" b="1" dirty="0" smtClean="0">
                <a:latin typeface="Arial Black" pitchFamily="34" charset="0"/>
                <a:cs typeface="Arial" pitchFamily="34" charset="0"/>
              </a:rPr>
              <a:t>O CAPITAL SOCIAL E </a:t>
            </a:r>
            <a:r>
              <a:rPr lang="pt-BR" sz="2400" b="1" dirty="0" smtClean="0">
                <a:latin typeface="Arial Black" pitchFamily="34" charset="0"/>
                <a:cs typeface="Arial" pitchFamily="34" charset="0"/>
              </a:rPr>
              <a:t>A SUA </a:t>
            </a:r>
            <a:r>
              <a:rPr lang="pt-BR" sz="2400" b="1" dirty="0" smtClean="0">
                <a:latin typeface="Arial Black" pitchFamily="34" charset="0"/>
                <a:cs typeface="Arial" pitchFamily="34" charset="0"/>
              </a:rPr>
              <a:t>DUPLA ESCASSEZ </a:t>
            </a:r>
            <a:r>
              <a:rPr lang="pt-BR" sz="2400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     de dotação e de medição. </a:t>
            </a:r>
            <a:endParaRPr lang="pt-BR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9513" y="116632"/>
            <a:ext cx="8856984" cy="113877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Ins="180000" rtlCol="0">
            <a:spAutoFit/>
          </a:bodyPr>
          <a:lstStyle/>
          <a:p>
            <a:pPr algn="r"/>
            <a:r>
              <a:rPr lang="pt-BR" sz="2000" b="1" dirty="0" smtClean="0">
                <a:latin typeface="Arial" pitchFamily="34" charset="0"/>
                <a:cs typeface="Arial" pitchFamily="34" charset="0"/>
              </a:rPr>
              <a:t>Seminário Internacional </a:t>
            </a:r>
          </a:p>
          <a:p>
            <a:pPr algn="r"/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e Desenvolvimento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Territorial</a:t>
            </a:r>
            <a:endParaRPr lang="pt-BR" sz="2800" b="1" i="1" dirty="0">
              <a:latin typeface="Arial Black" pitchFamily="34" charset="0"/>
              <a:cs typeface="Arial" pitchFamily="34" charset="0"/>
            </a:endParaRPr>
          </a:p>
          <a:p>
            <a:pPr algn="r"/>
            <a:r>
              <a:rPr lang="pt-BR" sz="1600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de setembro de 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2012 –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PROJETO COCAP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11359" y="1700758"/>
            <a:ext cx="921702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4200"/>
              </a:spcBef>
            </a:pPr>
            <a:r>
              <a:rPr lang="pt-BR" sz="2300" dirty="0" smtClean="0">
                <a:latin typeface="Arial Black" pitchFamily="34" charset="0"/>
              </a:rPr>
              <a:t>3. O </a:t>
            </a:r>
            <a:r>
              <a:rPr lang="pt-BR" sz="2300" b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300" b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(NO RS) </a:t>
            </a:r>
            <a:r>
              <a:rPr lang="pt-BR" sz="2300" b="1" dirty="0" smtClean="0">
                <a:latin typeface="Arial Black" pitchFamily="34" charset="0"/>
                <a:cs typeface="Arial" pitchFamily="34" charset="0"/>
              </a:rPr>
              <a:t>E A SUA </a:t>
            </a:r>
            <a:r>
              <a:rPr lang="pt-BR" sz="2300" b="1" dirty="0">
                <a:latin typeface="Arial Black" pitchFamily="34" charset="0"/>
                <a:cs typeface="Arial" pitchFamily="34" charset="0"/>
              </a:rPr>
              <a:t>DUPLA </a:t>
            </a:r>
            <a:r>
              <a:rPr lang="pt-BR" sz="2300" b="1" dirty="0" smtClean="0">
                <a:latin typeface="Arial Black" pitchFamily="34" charset="0"/>
                <a:cs typeface="Arial" pitchFamily="34" charset="0"/>
              </a:rPr>
              <a:t>ESCASSEZ</a:t>
            </a:r>
            <a:endParaRPr lang="pt-BR" sz="23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532440" y="6501050"/>
            <a:ext cx="608387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0" rIns="0" rtlCol="0">
            <a:spAutoFit/>
          </a:bodyPr>
          <a:lstStyle/>
          <a:p>
            <a:pPr algn="ctr"/>
            <a:r>
              <a:rPr lang="pt-BR" dirty="0" smtClean="0">
                <a:latin typeface="Arial Black" pitchFamily="34" charset="0"/>
              </a:rPr>
              <a:t>10</a:t>
            </a:r>
            <a:endParaRPr lang="pt-BR" dirty="0">
              <a:latin typeface="Arial Black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59533" y="2359419"/>
            <a:ext cx="849694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>
              <a:spcBef>
                <a:spcPts val="600"/>
              </a:spcBef>
              <a:buFont typeface="Wingdings" pitchFamily="2" charset="2"/>
              <a:buChar char="Ø"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Elevar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pt-BR" b="1" i="1" dirty="0" smtClean="0">
                <a:latin typeface="Arial" pitchFamily="34" charset="0"/>
                <a:cs typeface="Arial" pitchFamily="34" charset="0"/>
              </a:rPr>
              <a:t>coesão social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não é uma tarefa trivial e a principal razão disto é o </a:t>
            </a:r>
            <a:r>
              <a:rPr lang="pt-BR" b="1" dirty="0" smtClean="0">
                <a:latin typeface="Arial Black" pitchFamily="34" charset="0"/>
                <a:cs typeface="Arial" pitchFamily="34" charset="0"/>
              </a:rPr>
              <a:t>grande déficit de </a:t>
            </a:r>
            <a:r>
              <a:rPr lang="pt-BR" b="1" i="1" dirty="0" smtClean="0">
                <a:latin typeface="Arial Black" pitchFamily="34" charset="0"/>
                <a:cs typeface="Arial" pitchFamily="34" charset="0"/>
              </a:rPr>
              <a:t>participação social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que existe em nosso meio. </a:t>
            </a:r>
          </a:p>
          <a:p>
            <a:pPr>
              <a:spcBef>
                <a:spcPts val="600"/>
              </a:spcBef>
            </a:pPr>
            <a:endParaRPr lang="pt-BR" dirty="0" smtClean="0">
              <a:latin typeface="Arial" pitchFamily="34" charset="0"/>
              <a:cs typeface="Arial" pitchFamily="34" charset="0"/>
            </a:endParaRPr>
          </a:p>
          <a:p>
            <a:pPr marL="355600" indent="-355600">
              <a:spcBef>
                <a:spcPts val="600"/>
              </a:spcBef>
              <a:buFont typeface="Wingdings" pitchFamily="2" charset="2"/>
              <a:buChar char="Ø"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escassez de </a:t>
            </a:r>
            <a:r>
              <a:rPr lang="pt-BR" b="1" i="1" dirty="0" smtClean="0">
                <a:latin typeface="Arial" pitchFamily="34" charset="0"/>
                <a:cs typeface="Arial" pitchFamily="34" charset="0"/>
              </a:rPr>
              <a:t>participação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 da comunidade é um dado que se coloca e não existe uma fórmula de contorná-la, só de superá-la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Como?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907704" y="4221088"/>
            <a:ext cx="6768752" cy="1384995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pt-BR" sz="2800" dirty="0" smtClean="0">
                <a:latin typeface="Arial" pitchFamily="34" charset="0"/>
                <a:cs typeface="Arial" pitchFamily="34" charset="0"/>
              </a:rPr>
              <a:t>Praticar 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a 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democracia </a:t>
            </a:r>
            <a:r>
              <a:rPr lang="pt-BR" sz="2800" i="1" dirty="0" smtClean="0">
                <a:latin typeface="Arial Black" pitchFamily="34" charset="0"/>
                <a:cs typeface="Arial" pitchFamily="34" charset="0"/>
              </a:rPr>
              <a:t>participativa</a:t>
            </a:r>
            <a:r>
              <a:rPr lang="pt-BR" sz="2800" b="1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Mesmo que este aprendizado leve </a:t>
            </a:r>
            <a:r>
              <a:rPr lang="pt-BR" sz="2800" b="1" dirty="0">
                <a:latin typeface="Arial Black" pitchFamily="34" charset="0"/>
                <a:cs typeface="Arial" pitchFamily="34" charset="0"/>
              </a:rPr>
              <a:t>gerações</a:t>
            </a:r>
            <a:r>
              <a:rPr lang="pt-BR" sz="2800" dirty="0">
                <a:latin typeface="Arial" pitchFamily="34" charset="0"/>
                <a:cs typeface="Arial" pitchFamily="34" charset="0"/>
              </a:rPr>
              <a:t>.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381988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ixaDeTexto 8"/>
          <p:cNvSpPr txBox="1"/>
          <p:nvPr/>
        </p:nvSpPr>
        <p:spPr>
          <a:xfrm>
            <a:off x="323528" y="2564904"/>
            <a:ext cx="8568952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800"/>
              </a:spcBef>
              <a:buFont typeface="Wingdings" pitchFamily="2" charset="2"/>
              <a:buChar char="q"/>
            </a:pP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Uma </a:t>
            </a:r>
            <a:r>
              <a:rPr lang="pt-BR" sz="2000" b="1" i="1" dirty="0" smtClean="0">
                <a:latin typeface="Arial Black" pitchFamily="34" charset="0"/>
                <a:cs typeface="Arial" pitchFamily="34" charset="0"/>
              </a:rPr>
              <a:t>economia em transição</a:t>
            </a: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q"/>
            </a:pPr>
            <a:r>
              <a:rPr lang="pt-BR" sz="2000" b="1" i="1" dirty="0" smtClean="0">
                <a:latin typeface="Arial Black" pitchFamily="34" charset="0"/>
                <a:cs typeface="Arial" pitchFamily="34" charset="0"/>
              </a:rPr>
              <a:t>Agente típico </a:t>
            </a:r>
          </a:p>
          <a:p>
            <a:pPr marL="742950" lvl="1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Pequena empresa (no meio urbano)  </a:t>
            </a:r>
            <a:r>
              <a:rPr lang="pt-BR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pt-BR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até 100 </a:t>
            </a:r>
            <a:r>
              <a:rPr lang="pt-BR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empregados                                                                     </a:t>
            </a:r>
            <a:r>
              <a:rPr lang="pt-BR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= 97,4% dos estabelecimentos; 51,7% dos empregados em 2011</a:t>
            </a:r>
          </a:p>
          <a:p>
            <a:pPr marL="742950" lvl="1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Pequeno estabelecimento </a:t>
            </a:r>
            <a:r>
              <a:rPr lang="pt-BR" dirty="0">
                <a:latin typeface="Arial" pitchFamily="34" charset="0"/>
                <a:cs typeface="Arial" pitchFamily="34" charset="0"/>
              </a:rPr>
              <a:t>(no meio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rural) </a:t>
            </a:r>
            <a:r>
              <a:rPr lang="pt-BR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pt-BR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até 100 hectares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                                                              </a:t>
            </a:r>
            <a:r>
              <a:rPr lang="pt-BR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= 91,5% dos estabelecimentos; </a:t>
            </a:r>
            <a:r>
              <a:rPr lang="pt-BR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87.6% do pessoal ocupado e 34,6</a:t>
            </a:r>
            <a:r>
              <a:rPr lang="pt-BR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% da área</a:t>
            </a:r>
          </a:p>
          <a:p>
            <a:pPr marL="285750" lvl="1" indent="-285750">
              <a:spcBef>
                <a:spcPts val="1800"/>
              </a:spcBef>
              <a:buFont typeface="Wingdings" pitchFamily="2" charset="2"/>
              <a:buChar char="q"/>
            </a:pPr>
            <a:r>
              <a:rPr lang="pt-BR" sz="2000" b="1" i="1" dirty="0" smtClean="0">
                <a:latin typeface="Arial Black" pitchFamily="34" charset="0"/>
                <a:cs typeface="Arial" pitchFamily="34" charset="0"/>
              </a:rPr>
              <a:t>Desafio competitivo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migrar das </a:t>
            </a:r>
            <a:r>
              <a:rPr lang="pt-BR" i="1" dirty="0" smtClean="0">
                <a:latin typeface="Arial" pitchFamily="34" charset="0"/>
                <a:cs typeface="Arial" pitchFamily="34" charset="0"/>
              </a:rPr>
              <a:t>vantagens competitivas </a:t>
            </a:r>
            <a:r>
              <a:rPr lang="pt-BR" b="1" i="1" dirty="0" smtClean="0">
                <a:latin typeface="Arial Black" pitchFamily="34" charset="0"/>
                <a:cs typeface="Arial" pitchFamily="34" charset="0"/>
              </a:rPr>
              <a:t>naturais</a:t>
            </a:r>
            <a:r>
              <a:rPr lang="pt-BR" i="1" dirty="0" smtClean="0">
                <a:latin typeface="Arial" pitchFamily="34" charset="0"/>
                <a:cs typeface="Arial" pitchFamily="34" charset="0"/>
              </a:rPr>
              <a:t> para as vantagens competitivas </a:t>
            </a:r>
            <a:r>
              <a:rPr lang="pt-BR" b="1" i="1" dirty="0" smtClean="0">
                <a:latin typeface="Arial Black" pitchFamily="34" charset="0"/>
                <a:cs typeface="Arial" pitchFamily="34" charset="0"/>
              </a:rPr>
              <a:t>criadas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110487" y="1757775"/>
            <a:ext cx="8964487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pt-BR" sz="2000" dirty="0" smtClean="0">
                <a:latin typeface="Arial Black" pitchFamily="34" charset="0"/>
              </a:rPr>
              <a:t>1. O CONTEXTO DO </a:t>
            </a:r>
            <a:r>
              <a:rPr lang="pt-BR" sz="2000" i="1" dirty="0" smtClean="0">
                <a:latin typeface="Arial Black" pitchFamily="34" charset="0"/>
              </a:rPr>
              <a:t>CAPITAL</a:t>
            </a:r>
            <a:r>
              <a:rPr lang="pt-BR" sz="2000" dirty="0" smtClean="0">
                <a:latin typeface="Arial Black" pitchFamily="34" charset="0"/>
              </a:rPr>
              <a:t> </a:t>
            </a:r>
            <a:r>
              <a:rPr lang="pt-BR" sz="2000" i="1" dirty="0" smtClean="0">
                <a:latin typeface="Arial Black" pitchFamily="34" charset="0"/>
              </a:rPr>
              <a:t>SOCIAL NO RIO GRANDE DO SUL</a:t>
            </a:r>
            <a:r>
              <a:rPr lang="pt-BR" sz="2000" dirty="0" smtClean="0">
                <a:latin typeface="Arial Black" pitchFamily="34" charset="0"/>
              </a:rPr>
              <a:t> </a:t>
            </a:r>
            <a:endParaRPr lang="pt-BR" sz="2000" dirty="0">
              <a:latin typeface="Arial Black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65730" y="116632"/>
            <a:ext cx="8854000" cy="113877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Ins="180000" rtlCol="0">
            <a:spAutoFit/>
          </a:bodyPr>
          <a:lstStyle/>
          <a:p>
            <a:pPr algn="r"/>
            <a:r>
              <a:rPr lang="pt-BR" sz="2000" b="1" dirty="0" smtClean="0">
                <a:latin typeface="Arial" pitchFamily="34" charset="0"/>
                <a:cs typeface="Arial" pitchFamily="34" charset="0"/>
              </a:rPr>
              <a:t>Seminário Internacional </a:t>
            </a:r>
          </a:p>
          <a:p>
            <a:pPr algn="r"/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e Desenvolvimento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Territorial</a:t>
            </a:r>
            <a:endParaRPr lang="pt-BR" sz="2800" b="1" i="1" dirty="0">
              <a:latin typeface="Arial Black" pitchFamily="34" charset="0"/>
              <a:cs typeface="Arial" pitchFamily="34" charset="0"/>
            </a:endParaRPr>
          </a:p>
          <a:p>
            <a:pPr algn="r"/>
            <a:r>
              <a:rPr lang="pt-BR" sz="1600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de setembro de 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2012 –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PROJETO COCAP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8869561" y="6501050"/>
            <a:ext cx="27126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Ins="252000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2</a:t>
            </a:r>
            <a:endParaRPr lang="pt-BR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68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9513" y="116632"/>
            <a:ext cx="8856984" cy="113877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Ins="180000" rtlCol="0">
            <a:spAutoFit/>
          </a:bodyPr>
          <a:lstStyle/>
          <a:p>
            <a:pPr algn="r"/>
            <a:r>
              <a:rPr lang="pt-BR" sz="2000" b="1" dirty="0" smtClean="0">
                <a:latin typeface="Arial" pitchFamily="34" charset="0"/>
                <a:cs typeface="Arial" pitchFamily="34" charset="0"/>
              </a:rPr>
              <a:t>Seminário Internacional </a:t>
            </a:r>
          </a:p>
          <a:p>
            <a:pPr algn="r"/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e Desenvolvimento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Territorial</a:t>
            </a:r>
            <a:endParaRPr lang="pt-BR" sz="2800" b="1" i="1" dirty="0">
              <a:latin typeface="Arial Black" pitchFamily="34" charset="0"/>
              <a:cs typeface="Arial" pitchFamily="34" charset="0"/>
            </a:endParaRPr>
          </a:p>
          <a:p>
            <a:pPr algn="r"/>
            <a:r>
              <a:rPr lang="pt-BR" sz="1600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de setembro de 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2012 –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PROJETO COCAP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869561" y="6501050"/>
            <a:ext cx="27126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Ins="252000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3</a:t>
            </a:r>
            <a:endParaRPr lang="pt-BR" dirty="0">
              <a:latin typeface="Arial Black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347813" y="1628800"/>
            <a:ext cx="8546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4988" indent="-534988"/>
            <a:r>
              <a:rPr lang="pt-BR" sz="2400" b="1" dirty="0" smtClean="0">
                <a:latin typeface="Arial Black" pitchFamily="34" charset="0"/>
                <a:cs typeface="Arial" pitchFamily="34" charset="0"/>
              </a:rPr>
              <a:t>2 - O </a:t>
            </a:r>
            <a:r>
              <a:rPr lang="pt-BR" sz="2400" b="1" dirty="0">
                <a:latin typeface="Arial Black" pitchFamily="34" charset="0"/>
                <a:cs typeface="Arial" pitchFamily="34" charset="0"/>
              </a:rPr>
              <a:t>RIO GRANDE DO SUL e o </a:t>
            </a:r>
            <a:r>
              <a:rPr lang="pt-BR" sz="2400" b="1" i="1" dirty="0">
                <a:latin typeface="Arial Black" pitchFamily="34" charset="0"/>
                <a:cs typeface="Arial" pitchFamily="34" charset="0"/>
              </a:rPr>
              <a:t>MODELO </a:t>
            </a:r>
            <a:r>
              <a:rPr lang="pt-BR" sz="2400" b="1" i="1" dirty="0" smtClean="0">
                <a:latin typeface="Arial Black" pitchFamily="34" charset="0"/>
                <a:cs typeface="Arial" pitchFamily="34" charset="0"/>
              </a:rPr>
              <a:t>VÊNETO</a:t>
            </a:r>
            <a:endParaRPr lang="pt-BR" sz="2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47813" y="5445224"/>
            <a:ext cx="8825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Wingdings" pitchFamily="2" charset="2"/>
              <a:buChar char="ü"/>
            </a:pPr>
            <a:r>
              <a:rPr lang="pt-BR" dirty="0" smtClean="0">
                <a:latin typeface="Arial" pitchFamily="34" charset="0"/>
                <a:cs typeface="Arial" pitchFamily="34" charset="0"/>
              </a:rPr>
              <a:t>"...</a:t>
            </a:r>
            <a:r>
              <a:rPr lang="pt-BR" b="1" i="1" dirty="0" smtClean="0">
                <a:latin typeface="Arial" pitchFamily="34" charset="0"/>
                <a:cs typeface="Arial" pitchFamily="34" charset="0"/>
              </a:rPr>
              <a:t>Isto é possível com o envolvimento da sociedade local e quando esta tem a mesma visão de conjunto o </a:t>
            </a:r>
            <a:r>
              <a:rPr lang="pt-BR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projeto econômico </a:t>
            </a:r>
            <a:r>
              <a:rPr lang="pt-BR" b="1" i="1" dirty="0" smtClean="0">
                <a:latin typeface="Arial" pitchFamily="34" charset="0"/>
                <a:cs typeface="Arial" pitchFamily="34" charset="0"/>
              </a:rPr>
              <a:t>transforma-se em </a:t>
            </a:r>
            <a:r>
              <a:rPr lang="pt-BR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projeto social</a:t>
            </a:r>
            <a:r>
              <a:rPr lang="pt-BR" b="1" i="1" dirty="0" smtClean="0">
                <a:latin typeface="Arial" pitchFamily="34" charset="0"/>
                <a:cs typeface="Arial" pitchFamily="34" charset="0"/>
              </a:rPr>
              <a:t>. ..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VOLPE, 2010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) 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250838" y="2708920"/>
            <a:ext cx="8618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pt-BR" dirty="0">
                <a:latin typeface="Arial" pitchFamily="34" charset="0"/>
                <a:cs typeface="Arial" pitchFamily="34" charset="0"/>
              </a:rPr>
              <a:t>A organização dos sistemas produtivos locais não foi planejada,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mas tem         </a:t>
            </a:r>
            <a:r>
              <a:rPr lang="pt-BR" i="1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pt-BR" b="1" i="1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b="1" i="1" dirty="0">
                <a:latin typeface="Arial" pitchFamily="34" charset="0"/>
                <a:cs typeface="Arial" pitchFamily="34" charset="0"/>
              </a:rPr>
              <a:t>mão invisível da comunidade</a:t>
            </a:r>
            <a:r>
              <a:rPr lang="pt-BR" i="1" dirty="0">
                <a:latin typeface="Arial" pitchFamily="34" charset="0"/>
                <a:cs typeface="Arial" pitchFamily="34" charset="0"/>
              </a:rPr>
              <a:t>”  </a:t>
            </a:r>
            <a:r>
              <a:rPr lang="pt-BR" dirty="0">
                <a:latin typeface="Arial" pitchFamily="34" charset="0"/>
                <a:cs typeface="Arial" pitchFamily="34" charset="0"/>
              </a:rPr>
              <a:t>(Paolo </a:t>
            </a:r>
            <a:r>
              <a:rPr lang="pt-BR" dirty="0" err="1">
                <a:latin typeface="Arial" pitchFamily="34" charset="0"/>
                <a:cs typeface="Arial" pitchFamily="34" charset="0"/>
              </a:rPr>
              <a:t>Gurisatti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);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15850" y="2142739"/>
            <a:ext cx="9289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2.1 – CAPACITAÇÕES/VALORES COMPETITIVOS </a:t>
            </a:r>
            <a:r>
              <a:rPr lang="pt-BR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ESSENCIAIS</a:t>
            </a:r>
            <a:r>
              <a:rPr lang="pt-BR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REPRODUZÍVEIS</a:t>
            </a:r>
            <a:endParaRPr lang="pt-BR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pt-BR" u="sng" dirty="0"/>
          </a:p>
        </p:txBody>
      </p:sp>
      <p:sp>
        <p:nvSpPr>
          <p:cNvPr id="9" name="CaixaDeTexto 8"/>
          <p:cNvSpPr txBox="1"/>
          <p:nvPr/>
        </p:nvSpPr>
        <p:spPr>
          <a:xfrm>
            <a:off x="265090" y="3429000"/>
            <a:ext cx="8521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pt-BR" dirty="0">
                <a:latin typeface="Arial" pitchFamily="34" charset="0"/>
                <a:cs typeface="Arial" pitchFamily="34" charset="0"/>
              </a:rPr>
              <a:t>A variável mais importante não é a política industrial em si, mas a cultura e a sociabilidade como condição </a:t>
            </a:r>
            <a:r>
              <a:rPr lang="pt-BR" i="1" dirty="0" err="1">
                <a:latin typeface="Arial" pitchFamily="34" charset="0"/>
                <a:cs typeface="Arial" pitchFamily="34" charset="0"/>
              </a:rPr>
              <a:t>sine</a:t>
            </a:r>
            <a:r>
              <a:rPr lang="pt-BR" i="1" dirty="0">
                <a:latin typeface="Arial" pitchFamily="34" charset="0"/>
                <a:cs typeface="Arial" pitchFamily="34" charset="0"/>
              </a:rPr>
              <a:t> </a:t>
            </a:r>
            <a:r>
              <a:rPr lang="pt-BR" i="1" dirty="0" err="1">
                <a:latin typeface="Arial" pitchFamily="34" charset="0"/>
                <a:cs typeface="Arial" pitchFamily="34" charset="0"/>
              </a:rPr>
              <a:t>qua</a:t>
            </a:r>
            <a:r>
              <a:rPr lang="pt-BR" i="1" dirty="0">
                <a:latin typeface="Arial" pitchFamily="34" charset="0"/>
                <a:cs typeface="Arial" pitchFamily="34" charset="0"/>
              </a:rPr>
              <a:t> non </a:t>
            </a:r>
            <a:r>
              <a:rPr lang="pt-BR" dirty="0">
                <a:latin typeface="Arial" pitchFamily="34" charset="0"/>
                <a:cs typeface="Arial" pitchFamily="34" charset="0"/>
              </a:rPr>
              <a:t>para o sucesso econômico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;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232158" y="4124290"/>
            <a:ext cx="8727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pt-B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pt-B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ificuldades para elevação da Coesão Social no </a:t>
            </a:r>
            <a:r>
              <a:rPr lang="pt-BR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pt-BR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êneto</a:t>
            </a:r>
            <a:r>
              <a:rPr lang="pt-B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= no Rio </a:t>
            </a:r>
            <a:r>
              <a:rPr lang="pt-BR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pt-BR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rande do Sul. </a:t>
            </a:r>
            <a:r>
              <a:rPr lang="pt-BR" b="1" dirty="0">
                <a:latin typeface="Arial" pitchFamily="34" charset="0"/>
                <a:cs typeface="Arial" pitchFamily="34" charset="0"/>
              </a:rPr>
              <a:t>O empresário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é </a:t>
            </a:r>
            <a:r>
              <a:rPr lang="pt-BR" b="1" i="1" dirty="0">
                <a:latin typeface="Arial" pitchFamily="34" charset="0"/>
                <a:cs typeface="Arial" pitchFamily="34" charset="0"/>
              </a:rPr>
              <a:t>muito </a:t>
            </a:r>
            <a:r>
              <a:rPr lang="pt-BR" b="1" i="1" dirty="0" smtClean="0">
                <a:latin typeface="Arial" pitchFamily="34" charset="0"/>
                <a:cs typeface="Arial" pitchFamily="34" charset="0"/>
              </a:rPr>
              <a:t>individualista</a:t>
            </a:r>
            <a:r>
              <a:rPr lang="pt-BR" i="1" dirty="0" smtClean="0">
                <a:latin typeface="Arial" pitchFamily="34" charset="0"/>
                <a:cs typeface="Arial" pitchFamily="34" charset="0"/>
              </a:rPr>
              <a:t>,  mas isto não </a:t>
            </a:r>
            <a:r>
              <a:rPr lang="pt-BR" i="1" dirty="0">
                <a:latin typeface="Arial" pitchFamily="34" charset="0"/>
                <a:cs typeface="Arial" pitchFamily="34" charset="0"/>
              </a:rPr>
              <a:t>impediu o desenvolvimento do modelo </a:t>
            </a:r>
            <a:r>
              <a:rPr lang="pt-BR" i="1" dirty="0" err="1">
                <a:latin typeface="Arial" pitchFamily="34" charset="0"/>
                <a:cs typeface="Arial" pitchFamily="34" charset="0"/>
              </a:rPr>
              <a:t>Vêneto</a:t>
            </a:r>
            <a:r>
              <a:rPr lang="pt-BR" i="1" dirty="0">
                <a:latin typeface="Arial" pitchFamily="34" charset="0"/>
                <a:cs typeface="Arial" pitchFamily="34" charset="0"/>
              </a:rPr>
              <a:t>...</a:t>
            </a:r>
            <a:r>
              <a:rPr lang="pt-BR" dirty="0">
                <a:latin typeface="Arial" pitchFamily="34" charset="0"/>
                <a:cs typeface="Arial" pitchFamily="34" charset="0"/>
              </a:rPr>
              <a:t>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VOLPE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dirty="0">
                <a:latin typeface="Arial" pitchFamily="34" charset="0"/>
                <a:cs typeface="Arial" pitchFamily="34" charset="0"/>
              </a:rPr>
              <a:t>ou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GURISATTI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 2010 - palestra </a:t>
            </a:r>
            <a:r>
              <a:rPr lang="pt-BR" dirty="0">
                <a:latin typeface="Arial" pitchFamily="34" charset="0"/>
                <a:cs typeface="Arial" pitchFamily="34" charset="0"/>
              </a:rPr>
              <a:t>na </a:t>
            </a:r>
            <a:r>
              <a:rPr lang="pt-BR" dirty="0" err="1">
                <a:latin typeface="Arial" pitchFamily="34" charset="0"/>
                <a:cs typeface="Arial" pitchFamily="34" charset="0"/>
              </a:rPr>
              <a:t>Fondazione</a:t>
            </a:r>
            <a:r>
              <a:rPr lang="pt-BR" dirty="0">
                <a:latin typeface="Arial" pitchFamily="34" charset="0"/>
                <a:cs typeface="Arial" pitchFamily="34" charset="0"/>
              </a:rPr>
              <a:t> </a:t>
            </a:r>
            <a:r>
              <a:rPr lang="pt-BR" dirty="0" err="1">
                <a:latin typeface="Arial" pitchFamily="34" charset="0"/>
                <a:cs typeface="Arial" pitchFamily="34" charset="0"/>
              </a:rPr>
              <a:t>di</a:t>
            </a:r>
            <a:r>
              <a:rPr lang="pt-BR" dirty="0">
                <a:latin typeface="Arial" pitchFamily="34" charset="0"/>
                <a:cs typeface="Arial" pitchFamily="34" charset="0"/>
              </a:rPr>
              <a:t>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Venezia);</a:t>
            </a:r>
            <a:endParaRPr lang="pt-B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475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9513" y="116632"/>
            <a:ext cx="8856984" cy="113877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Ins="180000" rtlCol="0">
            <a:spAutoFit/>
          </a:bodyPr>
          <a:lstStyle/>
          <a:p>
            <a:pPr algn="r"/>
            <a:r>
              <a:rPr lang="pt-BR" sz="2000" b="1" dirty="0" smtClean="0">
                <a:latin typeface="Arial" pitchFamily="34" charset="0"/>
                <a:cs typeface="Arial" pitchFamily="34" charset="0"/>
              </a:rPr>
              <a:t>Seminário Internacional </a:t>
            </a:r>
          </a:p>
          <a:p>
            <a:pPr algn="r"/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e Desenvolvimento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Territorial</a:t>
            </a:r>
            <a:endParaRPr lang="pt-BR" sz="2800" b="1" i="1" dirty="0">
              <a:latin typeface="Arial Black" pitchFamily="34" charset="0"/>
              <a:cs typeface="Arial" pitchFamily="34" charset="0"/>
            </a:endParaRPr>
          </a:p>
          <a:p>
            <a:pPr algn="r"/>
            <a:r>
              <a:rPr lang="pt-BR" sz="1600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de setembro de 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2012 –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PROJETO COCAP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869561" y="6501050"/>
            <a:ext cx="27126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Ins="252000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4</a:t>
            </a:r>
            <a:endParaRPr lang="pt-BR" dirty="0">
              <a:latin typeface="Arial Black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66217" y="1628800"/>
            <a:ext cx="8546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34988" indent="-534988"/>
            <a:r>
              <a:rPr lang="pt-BR" sz="2400" b="1" dirty="0" smtClean="0">
                <a:latin typeface="Arial Black" pitchFamily="34" charset="0"/>
                <a:cs typeface="Arial" pitchFamily="34" charset="0"/>
              </a:rPr>
              <a:t>2 - O </a:t>
            </a:r>
            <a:r>
              <a:rPr lang="pt-BR" sz="2400" b="1" dirty="0">
                <a:latin typeface="Arial Black" pitchFamily="34" charset="0"/>
                <a:cs typeface="Arial" pitchFamily="34" charset="0"/>
              </a:rPr>
              <a:t>RIO GRANDE DO SUL e o </a:t>
            </a:r>
            <a:r>
              <a:rPr lang="pt-BR" sz="2400" b="1" i="1" dirty="0">
                <a:latin typeface="Arial Black" pitchFamily="34" charset="0"/>
                <a:cs typeface="Arial" pitchFamily="34" charset="0"/>
              </a:rPr>
              <a:t>MODELO </a:t>
            </a:r>
            <a:r>
              <a:rPr lang="pt-BR" sz="2400" b="1" i="1" dirty="0" smtClean="0">
                <a:latin typeface="Arial Black" pitchFamily="34" charset="0"/>
                <a:cs typeface="Arial" pitchFamily="34" charset="0"/>
              </a:rPr>
              <a:t>VÊNETO</a:t>
            </a:r>
            <a:endParaRPr lang="pt-BR" sz="2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-1044624" y="8325544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spcBef>
                <a:spcPts val="600"/>
              </a:spcBef>
              <a:buFont typeface="Wingdings" pitchFamily="2" charset="2"/>
              <a:buChar char="Ø"/>
            </a:pPr>
            <a:r>
              <a:rPr lang="pt-BR" sz="1600" dirty="0" smtClean="0">
                <a:latin typeface="Arial" pitchFamily="34" charset="0"/>
                <a:cs typeface="Arial" pitchFamily="34" charset="0"/>
              </a:rPr>
              <a:t>Para o envolvimento da comunidade empresarial em projetos comuns, como no caso de consórcios, não há necessidade de um grande número de empresas e quando isto ocorre geralmente as iniciativas são menos eficientes... </a:t>
            </a:r>
            <a:r>
              <a:rPr lang="pt-BR" sz="1600" i="1" dirty="0" smtClean="0">
                <a:latin typeface="Arial" pitchFamily="34" charset="0"/>
                <a:cs typeface="Arial" pitchFamily="34" charset="0"/>
              </a:rPr>
              <a:t>quem gosta de ajuntamento grande são os políticos e geralmente quando estes se envolvem os objetivos originais são desvirtuados...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 (Paolo </a:t>
            </a:r>
            <a:r>
              <a:rPr lang="pt-BR" sz="1600" dirty="0" err="1" smtClean="0">
                <a:latin typeface="Arial" pitchFamily="34" charset="0"/>
                <a:cs typeface="Arial" pitchFamily="34" charset="0"/>
              </a:rPr>
              <a:t>Gurisatti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 em palestra na </a:t>
            </a:r>
            <a:r>
              <a:rPr lang="pt-BR" sz="1600" dirty="0" err="1" smtClean="0">
                <a:latin typeface="Arial" pitchFamily="34" charset="0"/>
                <a:cs typeface="Arial" pitchFamily="34" charset="0"/>
              </a:rPr>
              <a:t>Fondazione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 di Venezia); 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0" y="2381399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2.1 – CAPACITAÇÕES/VALORES COMPETITIVOS </a:t>
            </a:r>
            <a:r>
              <a:rPr lang="pt-BR" sz="1700" b="1" i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ESSENCIAIS</a:t>
            </a:r>
            <a:r>
              <a:rPr lang="pt-BR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7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NÃO REPRODUZÍVEIS</a:t>
            </a:r>
            <a:endParaRPr lang="pt-BR" sz="17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pt-BR" sz="1700" u="sng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254395" y="3356992"/>
            <a:ext cx="8635209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pt-BR" b="1" dirty="0">
                <a:latin typeface="Arial" pitchFamily="34" charset="0"/>
                <a:cs typeface="Arial" pitchFamily="34" charset="0"/>
              </a:rPr>
              <a:t>PATRIMÔNIO E IDENTIDADE CULTURAL DA REGIÃO</a:t>
            </a:r>
            <a:r>
              <a:rPr lang="pt-BR" dirty="0">
                <a:latin typeface="Arial" pitchFamily="34" charset="0"/>
                <a:cs typeface="Arial" pitchFamily="34" charset="0"/>
              </a:rPr>
              <a:t>, um ativo intangível e próprio do lugar (sem mobilidade espacial).</a:t>
            </a: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50% DO PATRIMÔNIO CULTURAL DO MUNDO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(Itália</a:t>
            </a:r>
            <a:r>
              <a:rPr lang="pt-BR" dirty="0">
                <a:latin typeface="Arial" pitchFamily="34" charset="0"/>
                <a:cs typeface="Arial" pitchFamily="34" charset="0"/>
              </a:rPr>
              <a:t>).</a:t>
            </a: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TERCEIRO MAIOR MERCADO MUNDIAL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pt-BR" dirty="0">
                <a:latin typeface="Arial" pitchFamily="34" charset="0"/>
                <a:cs typeface="Arial" pitchFamily="34" charset="0"/>
              </a:rPr>
              <a:t>UE);</a:t>
            </a:r>
          </a:p>
          <a:p>
            <a:pPr marL="285750" indent="-285750">
              <a:spcBef>
                <a:spcPts val="1800"/>
              </a:spcBef>
              <a:buFont typeface="Wingdings" pitchFamily="2" charset="2"/>
              <a:buChar char="ü"/>
            </a:pPr>
            <a:r>
              <a:rPr lang="pt-BR" b="1" dirty="0" smtClean="0">
                <a:latin typeface="Arial" pitchFamily="34" charset="0"/>
                <a:cs typeface="Arial" pitchFamily="34" charset="0"/>
              </a:rPr>
              <a:t>MAIOR CENTRO MUNDIAL DE TURISMO RECEPTIVO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pt-BR" dirty="0">
                <a:latin typeface="Arial" pitchFamily="34" charset="0"/>
                <a:cs typeface="Arial" pitchFamily="34" charset="0"/>
              </a:rPr>
              <a:t>UE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);</a:t>
            </a:r>
            <a:endParaRPr lang="pt-BR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78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://www.guiageografico.com/mapas/mapa/europa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250"/>
            <a:ext cx="7273925" cy="638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Elipse 7"/>
          <p:cNvSpPr/>
          <p:nvPr/>
        </p:nvSpPr>
        <p:spPr>
          <a:xfrm>
            <a:off x="395288" y="1268413"/>
            <a:ext cx="5832475" cy="6094412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Elipse 8"/>
          <p:cNvSpPr/>
          <p:nvPr/>
        </p:nvSpPr>
        <p:spPr>
          <a:xfrm>
            <a:off x="3419475" y="4437063"/>
            <a:ext cx="144463" cy="144462"/>
          </a:xfrm>
          <a:prstGeom prst="ellipse">
            <a:avLst/>
          </a:prstGeom>
          <a:solidFill>
            <a:srgbClr val="FF000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10" name="Elipse 9"/>
          <p:cNvSpPr/>
          <p:nvPr/>
        </p:nvSpPr>
        <p:spPr>
          <a:xfrm>
            <a:off x="1763713" y="2852738"/>
            <a:ext cx="3384550" cy="33845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11" name="Retângulo 14"/>
          <p:cNvSpPr>
            <a:spLocks noChangeArrowheads="1"/>
          </p:cNvSpPr>
          <p:nvPr/>
        </p:nvSpPr>
        <p:spPr bwMode="auto">
          <a:xfrm>
            <a:off x="611560" y="260648"/>
            <a:ext cx="8424862" cy="584775"/>
          </a:xfrm>
          <a:prstGeom prst="rect">
            <a:avLst/>
          </a:prstGeom>
          <a:solidFill>
            <a:schemeClr val="tx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uguale </a:t>
            </a:r>
            <a:r>
              <a:rPr lang="it-IT" sz="1600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alla distanza Porto Alegre / Buenos Aires = Porto Alegre / Rio de Janeiro = 1123 km avendo Venezia come centro).</a:t>
            </a:r>
            <a:endParaRPr lang="pt-BR" sz="1200" b="1" dirty="0">
              <a:solidFill>
                <a:schemeClr val="bg1">
                  <a:lumMod val="50000"/>
                </a:schemeClr>
              </a:solidFill>
              <a:cs typeface="Arial" charset="0"/>
            </a:endParaRPr>
          </a:p>
        </p:txBody>
      </p:sp>
      <p:cxnSp>
        <p:nvCxnSpPr>
          <p:cNvPr id="12" name="Conector de seta reta 11"/>
          <p:cNvCxnSpPr/>
          <p:nvPr/>
        </p:nvCxnSpPr>
        <p:spPr>
          <a:xfrm rot="16200000" flipH="1">
            <a:off x="70644" y="1016794"/>
            <a:ext cx="3673475" cy="302418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/>
          <p:cNvCxnSpPr/>
          <p:nvPr/>
        </p:nvCxnSpPr>
        <p:spPr>
          <a:xfrm rot="10800000">
            <a:off x="395288" y="115888"/>
            <a:ext cx="2889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/>
          <p:cNvCxnSpPr/>
          <p:nvPr/>
        </p:nvCxnSpPr>
        <p:spPr>
          <a:xfrm rot="5400000">
            <a:off x="107157" y="404019"/>
            <a:ext cx="5762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ela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884339"/>
              </p:ext>
            </p:extLst>
          </p:nvPr>
        </p:nvGraphicFramePr>
        <p:xfrm>
          <a:off x="3276600" y="908050"/>
          <a:ext cx="5868144" cy="1872209"/>
        </p:xfrm>
        <a:graphic>
          <a:graphicData uri="http://schemas.openxmlformats.org/drawingml/2006/table">
            <a:tbl>
              <a:tblPr/>
              <a:tblGrid>
                <a:gridCol w="2437537"/>
                <a:gridCol w="1062758"/>
                <a:gridCol w="2367849"/>
              </a:tblGrid>
              <a:tr h="32447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1400" b="1" i="0" u="none" strike="noStrike" dirty="0">
                          <a:solidFill>
                            <a:srgbClr val="FF0000"/>
                          </a:solidFill>
                          <a:latin typeface="Arial Black" pitchFamily="34" charset="0"/>
                          <a:cs typeface="Arial" pitchFamily="34" charset="0"/>
                        </a:rPr>
                        <a:t>INDICATORI DI MERCATO REGIONALE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24479"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1F497D"/>
                          </a:solidFill>
                          <a:latin typeface="Arial Black" pitchFamily="34" charset="0"/>
                          <a:cs typeface="Arial" pitchFamily="34" charset="0"/>
                        </a:rPr>
                        <a:t>VENETO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1F497D"/>
                          </a:solidFill>
                          <a:latin typeface="Arial Black" pitchFamily="34" charset="0"/>
                          <a:cs typeface="Arial" pitchFamily="34" charset="0"/>
                        </a:rPr>
                        <a:t>RIO GRANDE DO SUL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3606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  POPOLAZIONE </a:t>
                      </a:r>
                      <a:r>
                        <a:rPr lang="pt-BR" sz="1000" b="1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pt-BR" sz="1000" b="1" i="0" u="none" strike="noStrike" dirty="0" err="1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milioni</a:t>
                      </a:r>
                      <a:r>
                        <a:rPr lang="pt-BR" sz="1000" b="1" i="0" u="none" strike="noStrike" dirty="0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 - 2009)</a:t>
                      </a:r>
                      <a:endParaRPr lang="pt-BR" sz="1000" b="1" i="0" u="none" strike="noStrike" dirty="0">
                        <a:solidFill>
                          <a:srgbClr val="1F497D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380,5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137,1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3606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  PIL </a:t>
                      </a:r>
                      <a:r>
                        <a:rPr lang="pt-BR" sz="1000" b="1" i="0" u="none" strike="noStrike" dirty="0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pt-BR" sz="1000" b="1" i="0" u="none" strike="noStrike" dirty="0" err="1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mila</a:t>
                      </a:r>
                      <a:r>
                        <a:rPr lang="pt-BR" sz="1000" b="1" i="0" u="none" strike="noStrike" dirty="0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000" b="1" i="0" u="none" strike="noStrike" dirty="0" err="1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miliardi</a:t>
                      </a:r>
                      <a:r>
                        <a:rPr lang="pt-BR" sz="1000" b="1" i="0" u="none" strike="noStrike" dirty="0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000" b="1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di </a:t>
                      </a:r>
                      <a:r>
                        <a:rPr lang="pt-BR" sz="1000" b="1" i="0" u="none" strike="noStrike" dirty="0" err="1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dollari</a:t>
                      </a:r>
                      <a:r>
                        <a:rPr lang="pt-BR" sz="1000" b="1" i="0" u="none" strike="noStrike" dirty="0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 - 2008)</a:t>
                      </a:r>
                      <a:endParaRPr lang="pt-BR" sz="1000" b="1" i="0" u="none" strike="noStrike" dirty="0">
                        <a:solidFill>
                          <a:srgbClr val="1F497D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13,0</a:t>
                      </a:r>
                      <a:endParaRPr lang="pt-BR" sz="1200" b="0" i="0" u="none" strike="noStrike" dirty="0">
                        <a:solidFill>
                          <a:srgbClr val="1F497D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1,4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36066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 smtClean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  PIL </a:t>
                      </a:r>
                      <a:r>
                        <a:rPr lang="pt-BR" sz="1000" b="1" i="1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PRO CAPITE </a:t>
                      </a:r>
                      <a:r>
                        <a:rPr lang="pt-BR" sz="1000" b="1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(</a:t>
                      </a:r>
                      <a:r>
                        <a:rPr lang="pt-BR" sz="1000" b="1" i="0" u="none" strike="noStrike" dirty="0" err="1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dollari</a:t>
                      </a:r>
                      <a:r>
                        <a:rPr lang="pt-BR" sz="1000" b="1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34,1*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10,2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15053">
                <a:tc gridSpan="3">
                  <a:txBody>
                    <a:bodyPr/>
                    <a:lstStyle/>
                    <a:p>
                      <a:pPr marL="85725" indent="0" algn="l" fontAlgn="b"/>
                      <a:r>
                        <a:rPr lang="pt-BR" sz="9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Fonte: </a:t>
                      </a:r>
                      <a:r>
                        <a:rPr lang="pt-BR" sz="900" i="1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National</a:t>
                      </a:r>
                      <a:r>
                        <a:rPr lang="pt-BR" sz="9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pt-BR" sz="900" i="1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Accounts</a:t>
                      </a:r>
                      <a:r>
                        <a:rPr lang="pt-BR" sz="9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pt-BR" sz="900" i="1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Main</a:t>
                      </a:r>
                      <a:r>
                        <a:rPr lang="pt-BR" sz="9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pt-BR" sz="900" i="1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Aggregates</a:t>
                      </a:r>
                      <a:r>
                        <a:rPr lang="pt-BR" sz="900" i="1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Database</a:t>
                      </a:r>
                      <a:r>
                        <a:rPr lang="pt-BR" sz="9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- </a:t>
                      </a:r>
                      <a:r>
                        <a:rPr lang="pt-BR" sz="900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United</a:t>
                      </a:r>
                      <a:r>
                        <a:rPr lang="pt-BR" sz="9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pt-BR" sz="900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Nations</a:t>
                      </a:r>
                      <a:r>
                        <a:rPr lang="pt-BR" sz="9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pt-BR" sz="900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Statistics</a:t>
                      </a:r>
                      <a:r>
                        <a:rPr lang="pt-BR" sz="9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pt-BR" sz="900" kern="1200" dirty="0" err="1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Division</a:t>
                      </a:r>
                      <a:r>
                        <a:rPr lang="pt-BR" sz="900" kern="120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; </a:t>
                      </a:r>
                      <a:r>
                        <a:rPr lang="en-US" sz="900" i="1" kern="1200" baseline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Source: Population   Division of the Department of Economic and Social Affairs of the United Nations Secretariat; IBGE </a:t>
                      </a:r>
                      <a:r>
                        <a:rPr lang="it-IT" sz="1000" b="1" i="0" u="none" strike="noStrike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* </a:t>
                      </a:r>
                      <a:r>
                        <a:rPr lang="it-IT" sz="1000" b="1" i="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42,5 </a:t>
                      </a:r>
                      <a:r>
                        <a:rPr lang="it-IT" sz="1000" b="1" i="0" u="none" strike="noStrike" dirty="0">
                          <a:solidFill>
                            <a:srgbClr val="1F497D"/>
                          </a:solidFill>
                          <a:latin typeface="Arial" pitchFamily="34" charset="0"/>
                          <a:cs typeface="Arial" pitchFamily="34" charset="0"/>
                        </a:rPr>
                        <a:t>(Solo la parte dell'Europa occidentale)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25400" cap="flat" cmpd="dbl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7" name="Imagem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0350" y="3933825"/>
            <a:ext cx="12636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Imagem 12" descr="brasao_seda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85113" y="5013325"/>
            <a:ext cx="12588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Imagem 13" descr="logo RV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85113" y="5876925"/>
            <a:ext cx="1258887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tângulo 14"/>
          <p:cNvSpPr>
            <a:spLocks noChangeArrowheads="1"/>
          </p:cNvSpPr>
          <p:nvPr/>
        </p:nvSpPr>
        <p:spPr bwMode="auto">
          <a:xfrm>
            <a:off x="611560" y="0"/>
            <a:ext cx="5472608" cy="338554"/>
          </a:xfrm>
          <a:prstGeom prst="rect">
            <a:avLst/>
          </a:prstGeom>
          <a:solidFill>
            <a:schemeClr val="tx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  <a:latin typeface="Arial Black" pitchFamily="34" charset="0"/>
                <a:cs typeface="Arial" charset="0"/>
              </a:rPr>
              <a:t>MERCATO EUROPEO DELLA REGIONE VENETO </a:t>
            </a:r>
            <a:endParaRPr lang="pt-BR" sz="1200" b="1" dirty="0">
              <a:solidFill>
                <a:schemeClr val="tx2"/>
              </a:solidFill>
              <a:cs typeface="Arial" charset="0"/>
            </a:endParaRPr>
          </a:p>
        </p:txBody>
      </p:sp>
      <p:sp>
        <p:nvSpPr>
          <p:cNvPr id="21" name="Retângulo 20"/>
          <p:cNvSpPr>
            <a:spLocks noChangeArrowheads="1"/>
          </p:cNvSpPr>
          <p:nvPr/>
        </p:nvSpPr>
        <p:spPr bwMode="auto">
          <a:xfrm>
            <a:off x="5868144" y="0"/>
            <a:ext cx="3168278" cy="338554"/>
          </a:xfrm>
          <a:prstGeom prst="rect">
            <a:avLst/>
          </a:prstGeom>
          <a:solidFill>
            <a:schemeClr val="tx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(</a:t>
            </a:r>
            <a:r>
              <a:rPr lang="it-IT" sz="1600" b="1" dirty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considerato un </a:t>
            </a:r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  <a:cs typeface="Arial" charset="0"/>
              </a:rPr>
              <a:t>raggio</a:t>
            </a:r>
            <a:endParaRPr lang="pt-BR" sz="1200" b="1" dirty="0">
              <a:solidFill>
                <a:schemeClr val="bg1">
                  <a:lumMod val="50000"/>
                </a:schemeClr>
              </a:solidFill>
              <a:cs typeface="Arial" charset="0"/>
            </a:endParaRPr>
          </a:p>
        </p:txBody>
      </p:sp>
      <p:sp>
        <p:nvSpPr>
          <p:cNvPr id="22" name="Elipse 21"/>
          <p:cNvSpPr/>
          <p:nvPr/>
        </p:nvSpPr>
        <p:spPr>
          <a:xfrm>
            <a:off x="2267744" y="3789040"/>
            <a:ext cx="1872208" cy="936104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CaixaDeTexto 22"/>
          <p:cNvSpPr txBox="1"/>
          <p:nvPr/>
        </p:nvSpPr>
        <p:spPr>
          <a:xfrm>
            <a:off x="755576" y="6237312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 smtClean="0">
                <a:solidFill>
                  <a:schemeClr val="bg1">
                    <a:lumMod val="50000"/>
                  </a:schemeClr>
                </a:solidFill>
                <a:latin typeface="Arial Black" pitchFamily="34" charset="0"/>
              </a:rPr>
              <a:t>ARCO ALPINO</a:t>
            </a:r>
            <a:endParaRPr lang="pt-BR" b="1" dirty="0">
              <a:solidFill>
                <a:schemeClr val="bg1">
                  <a:lumMod val="50000"/>
                </a:schemeClr>
              </a:solidFill>
              <a:latin typeface="Arial Black" pitchFamily="34" charset="0"/>
            </a:endParaRPr>
          </a:p>
        </p:txBody>
      </p:sp>
      <p:cxnSp>
        <p:nvCxnSpPr>
          <p:cNvPr id="24" name="Conector de seta reta 23"/>
          <p:cNvCxnSpPr/>
          <p:nvPr/>
        </p:nvCxnSpPr>
        <p:spPr>
          <a:xfrm rot="5400000" flipH="1" flipV="1">
            <a:off x="1043608" y="4797152"/>
            <a:ext cx="1656184" cy="1224136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aixaDeTexto 24"/>
          <p:cNvSpPr txBox="1"/>
          <p:nvPr/>
        </p:nvSpPr>
        <p:spPr>
          <a:xfrm>
            <a:off x="127721" y="6316384"/>
            <a:ext cx="27126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Ins="252000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5</a:t>
            </a:r>
            <a:endParaRPr lang="pt-BR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89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1" grpId="0" animBg="1"/>
      <p:bldP spid="22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9513" y="116632"/>
            <a:ext cx="8856984" cy="113877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Ins="180000" rtlCol="0">
            <a:spAutoFit/>
          </a:bodyPr>
          <a:lstStyle/>
          <a:p>
            <a:pPr algn="r"/>
            <a:r>
              <a:rPr lang="pt-BR" sz="2000" b="1" dirty="0" smtClean="0">
                <a:latin typeface="Arial" pitchFamily="34" charset="0"/>
                <a:cs typeface="Arial" pitchFamily="34" charset="0"/>
              </a:rPr>
              <a:t>Seminário Internacional </a:t>
            </a:r>
          </a:p>
          <a:p>
            <a:pPr algn="r"/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e Desenvolvimento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Territorial</a:t>
            </a:r>
            <a:endParaRPr lang="pt-BR" sz="2800" b="1" i="1" dirty="0">
              <a:latin typeface="Arial Black" pitchFamily="34" charset="0"/>
              <a:cs typeface="Arial" pitchFamily="34" charset="0"/>
            </a:endParaRPr>
          </a:p>
          <a:p>
            <a:pPr algn="r"/>
            <a:r>
              <a:rPr lang="pt-BR" sz="1600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de setembro de 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2012 –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PROJETO COCAP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967442" y="2852936"/>
            <a:ext cx="770485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4200"/>
              </a:spcBef>
              <a:buFont typeface="Wingdings" pitchFamily="2" charset="2"/>
              <a:buChar char="q"/>
            </a:pPr>
            <a:r>
              <a:rPr lang="pt-BR" sz="2000" b="1" dirty="0">
                <a:latin typeface="Arial" pitchFamily="34" charset="0"/>
                <a:cs typeface="Arial" pitchFamily="34" charset="0"/>
              </a:rPr>
              <a:t>ESCASSEZ DE CAPITAL SOCIAL </a:t>
            </a:r>
          </a:p>
          <a:p>
            <a:pPr marL="457200" indent="-457200">
              <a:spcBef>
                <a:spcPts val="4200"/>
              </a:spcBef>
              <a:buFont typeface="Wingdings" pitchFamily="2" charset="2"/>
              <a:buChar char="q"/>
            </a:pP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ESCASSEZ DE MEDIÇÃO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                                                   </a:t>
            </a:r>
            <a:r>
              <a:rPr lang="pt-BR" sz="2000" b="1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...</a:t>
            </a:r>
            <a:r>
              <a:rPr lang="pt-BR" sz="2000" i="1" dirty="0" err="1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la</a:t>
            </a:r>
            <a:r>
              <a:rPr lang="pt-BR" sz="2000" i="1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2000" i="1" dirty="0" err="1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medición</a:t>
            </a:r>
            <a:r>
              <a:rPr lang="pt-BR" sz="2000" i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de </a:t>
            </a:r>
            <a:r>
              <a:rPr lang="pt-BR" sz="2000" i="1" dirty="0" err="1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los</a:t>
            </a:r>
            <a:r>
              <a:rPr lang="pt-BR" sz="2000" i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indicadores </a:t>
            </a:r>
            <a:r>
              <a:rPr lang="pt-BR" sz="2000" i="1" dirty="0" err="1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contribuye</a:t>
            </a:r>
            <a:r>
              <a:rPr lang="pt-BR" sz="2000" i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al aumento </a:t>
            </a:r>
            <a:r>
              <a:rPr lang="pt-BR" sz="2000" i="1" dirty="0" err="1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del</a:t>
            </a:r>
            <a:r>
              <a:rPr lang="pt-BR" sz="2000" i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2000" i="1" dirty="0" err="1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propio</a:t>
            </a:r>
            <a:r>
              <a:rPr lang="pt-BR" sz="2000" i="1" dirty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 Capital </a:t>
            </a:r>
            <a:r>
              <a:rPr lang="pt-BR" sz="2000" i="1" dirty="0" smtClean="0">
                <a:solidFill>
                  <a:schemeClr val="accent5"/>
                </a:solidFill>
                <a:latin typeface="Arial" pitchFamily="34" charset="0"/>
                <a:cs typeface="Arial" pitchFamily="34" charset="0"/>
              </a:rPr>
              <a:t>Social (VOLPE, 2010)</a:t>
            </a:r>
            <a:endParaRPr lang="pt-BR" sz="2000" b="1" dirty="0" smtClean="0">
              <a:solidFill>
                <a:schemeClr val="accent5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spcBef>
                <a:spcPts val="4200"/>
              </a:spcBef>
              <a:buFont typeface="Wingdings" pitchFamily="2" charset="2"/>
              <a:buChar char="q"/>
            </a:pPr>
            <a:r>
              <a:rPr lang="pt-BR" sz="2000" b="1" i="1" dirty="0" smtClean="0">
                <a:latin typeface="Arial" pitchFamily="34" charset="0"/>
                <a:cs typeface="Arial" pitchFamily="34" charset="0"/>
              </a:rPr>
              <a:t>VITRINES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 EMULADORAS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pt-BR" sz="2000" dirty="0" smtClean="0">
                <a:latin typeface="Arial" pitchFamily="34" charset="0"/>
                <a:cs typeface="Arial" pitchFamily="34" charset="0"/>
              </a:rPr>
              <a:t>Projetos piloto</a:t>
            </a:r>
            <a:endParaRPr lang="pt-BR" sz="2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211359" y="1957385"/>
            <a:ext cx="9217023" cy="46166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spcBef>
                <a:spcPts val="4200"/>
              </a:spcBef>
            </a:pPr>
            <a:r>
              <a:rPr lang="pt-BR" sz="2300" dirty="0" smtClean="0">
                <a:latin typeface="Arial Black" pitchFamily="34" charset="0"/>
              </a:rPr>
              <a:t>3. O </a:t>
            </a:r>
            <a:r>
              <a:rPr lang="pt-BR" sz="2300" b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300" b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dirty="0" smtClean="0">
                <a:latin typeface="Arial" pitchFamily="34" charset="0"/>
                <a:cs typeface="Arial" pitchFamily="34" charset="0"/>
              </a:rPr>
              <a:t>(NO RS) </a:t>
            </a:r>
            <a:r>
              <a:rPr lang="pt-BR" sz="2300" b="1" dirty="0" smtClean="0">
                <a:latin typeface="Arial Black" pitchFamily="34" charset="0"/>
                <a:cs typeface="Arial" pitchFamily="34" charset="0"/>
              </a:rPr>
              <a:t>E A SUA </a:t>
            </a:r>
            <a:r>
              <a:rPr lang="pt-BR" sz="2300" b="1" dirty="0">
                <a:latin typeface="Arial Black" pitchFamily="34" charset="0"/>
                <a:cs typeface="Arial" pitchFamily="34" charset="0"/>
              </a:rPr>
              <a:t>DUPLA </a:t>
            </a:r>
            <a:r>
              <a:rPr lang="pt-BR" sz="2300" b="1" dirty="0" smtClean="0">
                <a:latin typeface="Arial Black" pitchFamily="34" charset="0"/>
                <a:cs typeface="Arial" pitchFamily="34" charset="0"/>
              </a:rPr>
              <a:t>ESCASSEZ</a:t>
            </a:r>
            <a:endParaRPr lang="pt-BR" sz="23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8869561" y="6501050"/>
            <a:ext cx="27126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Ins="252000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6</a:t>
            </a:r>
            <a:endParaRPr lang="pt-BR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23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79513" y="116632"/>
            <a:ext cx="8856984" cy="1138773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wrap="square" rIns="180000" rtlCol="0">
            <a:spAutoFit/>
          </a:bodyPr>
          <a:lstStyle/>
          <a:p>
            <a:pPr algn="r"/>
            <a:r>
              <a:rPr lang="pt-BR" sz="2000" b="1" dirty="0" smtClean="0">
                <a:latin typeface="Arial" pitchFamily="34" charset="0"/>
                <a:cs typeface="Arial" pitchFamily="34" charset="0"/>
              </a:rPr>
              <a:t>Seminário Internacional </a:t>
            </a:r>
          </a:p>
          <a:p>
            <a:pPr algn="r"/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e Desenvolvimento</a:t>
            </a:r>
            <a:r>
              <a:rPr lang="pt-BR" sz="2800" b="1" i="1" dirty="0">
                <a:latin typeface="Arial Black" pitchFamily="34" charset="0"/>
                <a:cs typeface="Arial" pitchFamily="34" charset="0"/>
              </a:rPr>
              <a:t> </a:t>
            </a:r>
            <a:r>
              <a:rPr lang="pt-BR" sz="2800" b="1" i="1" dirty="0" smtClean="0">
                <a:latin typeface="Arial Black" pitchFamily="34" charset="0"/>
                <a:cs typeface="Arial" pitchFamily="34" charset="0"/>
              </a:rPr>
              <a:t>Territorial</a:t>
            </a:r>
            <a:endParaRPr lang="pt-BR" sz="2800" b="1" i="1" dirty="0">
              <a:latin typeface="Arial Black" pitchFamily="34" charset="0"/>
              <a:cs typeface="Arial" pitchFamily="34" charset="0"/>
            </a:endParaRPr>
          </a:p>
          <a:p>
            <a:pPr algn="r"/>
            <a:r>
              <a:rPr lang="pt-BR" sz="1600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pt-BR" sz="1600" dirty="0">
                <a:latin typeface="Arial" pitchFamily="34" charset="0"/>
                <a:cs typeface="Arial" pitchFamily="34" charset="0"/>
              </a:rPr>
              <a:t>de setembro de </a:t>
            </a:r>
            <a:r>
              <a:rPr lang="pt-BR" sz="1600" dirty="0" smtClean="0">
                <a:latin typeface="Arial" pitchFamily="34" charset="0"/>
                <a:cs typeface="Arial" pitchFamily="34" charset="0"/>
              </a:rPr>
              <a:t>2012 – </a:t>
            </a:r>
            <a:r>
              <a:rPr lang="pt-BR" sz="2000" b="1" dirty="0" smtClean="0">
                <a:latin typeface="Arial" pitchFamily="34" charset="0"/>
                <a:cs typeface="Arial" pitchFamily="34" charset="0"/>
              </a:rPr>
              <a:t>PROJETO COCAP</a:t>
            </a:r>
            <a:endParaRPr lang="pt-B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827584" y="1413936"/>
            <a:ext cx="8071767" cy="4308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pt-BR" sz="2200" i="1" dirty="0" smtClean="0">
                <a:solidFill>
                  <a:schemeClr val="tx2"/>
                </a:solidFill>
                <a:latin typeface="Arial Black" pitchFamily="34" charset="0"/>
              </a:rPr>
              <a:t>2. CAPITAL SOCIAL RS  - </a:t>
            </a:r>
            <a:r>
              <a:rPr lang="pt-BR" sz="2200" i="1" dirty="0">
                <a:solidFill>
                  <a:schemeClr val="tx2"/>
                </a:solidFill>
                <a:latin typeface="Arial Black" pitchFamily="34" charset="0"/>
              </a:rPr>
              <a:t>VITRINES </a:t>
            </a:r>
            <a:r>
              <a:rPr lang="pt-BR" sz="2200" i="1" dirty="0" smtClean="0">
                <a:solidFill>
                  <a:schemeClr val="tx2"/>
                </a:solidFill>
                <a:latin typeface="Arial Black" pitchFamily="34" charset="0"/>
              </a:rPr>
              <a:t>EMULADORAS:</a:t>
            </a:r>
            <a:endParaRPr lang="pt-BR" sz="2200" i="1" dirty="0">
              <a:solidFill>
                <a:schemeClr val="tx2"/>
              </a:solidFill>
              <a:latin typeface="Arial Black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507" y="2552709"/>
            <a:ext cx="1486643" cy="4323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-70556" y="1844824"/>
            <a:ext cx="9072748" cy="707886"/>
          </a:xfrm>
          <a:prstGeom prst="rect">
            <a:avLst/>
          </a:prstGeom>
          <a:noFill/>
        </p:spPr>
        <p:txBody>
          <a:bodyPr wrap="square" lIns="144000" rIns="108000" rtlCol="0">
            <a:spAutoFit/>
          </a:bodyPr>
          <a:lstStyle/>
          <a:p>
            <a:pPr algn="r"/>
            <a:r>
              <a:rPr lang="pt-BR" sz="2200" i="1" dirty="0" smtClean="0">
                <a:latin typeface="Arial Black" pitchFamily="34" charset="0"/>
              </a:rPr>
              <a:t>APROCCIMA </a:t>
            </a:r>
          </a:p>
          <a:p>
            <a:pPr algn="r"/>
            <a:r>
              <a:rPr lang="pt-BR" i="1" dirty="0" smtClean="0">
                <a:latin typeface="Arial Black" pitchFamily="34" charset="0"/>
              </a:rPr>
              <a:t>CARNE DOS CAMPOS DE ARAUCÁRIA - </a:t>
            </a:r>
            <a:r>
              <a:rPr lang="pt-BR" dirty="0" smtClean="0">
                <a:latin typeface="Arial Black" pitchFamily="34" charset="0"/>
              </a:rPr>
              <a:t>BIOMA MATA ATLANTICA</a:t>
            </a:r>
            <a:endParaRPr lang="pt-BR" dirty="0">
              <a:latin typeface="Arial Black" pitchFamily="34" charset="0"/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353" y="5792647"/>
            <a:ext cx="2503765" cy="1083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1" y="2552710"/>
            <a:ext cx="2209627" cy="4323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002" y="2554223"/>
            <a:ext cx="146685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527" y="4760235"/>
            <a:ext cx="14478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 descr="http://www.aproccima.com.br/UPLarquivos/0802201013443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301" y="2574810"/>
            <a:ext cx="2246836" cy="1684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353" y="4121046"/>
            <a:ext cx="2225037" cy="1671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390" y="2579747"/>
            <a:ext cx="1712610" cy="42843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278" y="6477000"/>
            <a:ext cx="105727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6" name="Gráfico 25"/>
          <p:cNvGraphicFramePr/>
          <p:nvPr>
            <p:extLst>
              <p:ext uri="{D42A27DB-BD31-4B8C-83A1-F6EECF244321}">
                <p14:modId xmlns:p14="http://schemas.microsoft.com/office/powerpoint/2010/main" val="2426742380"/>
              </p:ext>
            </p:extLst>
          </p:nvPr>
        </p:nvGraphicFramePr>
        <p:xfrm>
          <a:off x="-70556" y="3659123"/>
          <a:ext cx="5040560" cy="3374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</p:spTree>
    <p:extLst>
      <p:ext uri="{BB962C8B-B14F-4D97-AF65-F5344CB8AC3E}">
        <p14:creationId xmlns:p14="http://schemas.microsoft.com/office/powerpoint/2010/main" val="123551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html.slidesharecdn.com/critriosapropampa-carlosnabinger-110822150834-phpapp02/output009.png?13140438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2" y="55186"/>
            <a:ext cx="9070416" cy="6936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t1.gstatic.com/images?q=tbn:ANd9GcRbXlIDXigHwzzz7KmzdzGvijVQcM7gNytgVT41aIi45cXOvDa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196" y="1514316"/>
            <a:ext cx="2508126" cy="101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83528" y="3724985"/>
            <a:ext cx="3267310" cy="2048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http://t0.gstatic.com/images?q=tbn:ANd9GcS-LxJjJovwWxn1oxhX35o1Rrz6ddm77LbMTiHT9VTF5hzhSCe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19" y="4295175"/>
            <a:ext cx="1586643" cy="96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www.quarai.rs.gov.br/noticias/urbal/P103096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1345" y="4902468"/>
            <a:ext cx="2556905" cy="143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aixaDeTexto 11"/>
          <p:cNvSpPr txBox="1"/>
          <p:nvPr/>
        </p:nvSpPr>
        <p:spPr>
          <a:xfrm>
            <a:off x="35396" y="1012151"/>
            <a:ext cx="8825682" cy="4308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pt-BR" sz="2000" dirty="0" smtClean="0">
                <a:solidFill>
                  <a:schemeClr val="accent2"/>
                </a:solidFill>
                <a:latin typeface="Arial Black" pitchFamily="34" charset="0"/>
                <a:cs typeface="Arial" pitchFamily="34" charset="0"/>
              </a:rPr>
              <a:t>2. CAPITAL SOCIAL NO RS  </a:t>
            </a:r>
            <a:r>
              <a:rPr lang="pt-BR" sz="2200" i="1" dirty="0" smtClean="0">
                <a:solidFill>
                  <a:schemeClr val="accent2"/>
                </a:solidFill>
                <a:latin typeface="Arial Black" pitchFamily="34" charset="0"/>
              </a:rPr>
              <a:t>-</a:t>
            </a:r>
            <a:r>
              <a:rPr lang="pt-BR" sz="2200" i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pt-BR" sz="2200" i="1" dirty="0" smtClean="0">
                <a:solidFill>
                  <a:schemeClr val="accent2"/>
                </a:solidFill>
                <a:latin typeface="Arial Black" pitchFamily="34" charset="0"/>
              </a:rPr>
              <a:t>VITRINES EMULADORAS </a:t>
            </a:r>
            <a:r>
              <a:rPr lang="pt-BR" sz="2200" dirty="0" smtClean="0">
                <a:solidFill>
                  <a:schemeClr val="accent2"/>
                </a:solidFill>
                <a:latin typeface="Arial Black" pitchFamily="34" charset="0"/>
              </a:rPr>
              <a:t>II:</a:t>
            </a:r>
            <a:endParaRPr lang="pt-BR" sz="2200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8811672" y="6569868"/>
            <a:ext cx="33232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Ins="252000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8</a:t>
            </a:r>
            <a:endParaRPr lang="pt-BR" dirty="0">
              <a:latin typeface="Arial Black" pitchFamily="34" charset="0"/>
            </a:endParaRPr>
          </a:p>
        </p:txBody>
      </p:sp>
      <p:pic>
        <p:nvPicPr>
          <p:cNvPr id="13" name="Picture 18" descr="http://t1.gstatic.com/images?q=tbn:ANd9GcTNhTxjejgkYkE7nC-gx0qVxHS1u271szDZLFasbrY5UiUPYazP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6" y="1484784"/>
            <a:ext cx="1622721" cy="1020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centrodeestudosambientais.files.wordpress.com/2011/08/logo-alianza-pastizal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76" y="6224841"/>
            <a:ext cx="1586643" cy="779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-24677" y="1340768"/>
            <a:ext cx="9103244" cy="1107996"/>
          </a:xfrm>
          <a:prstGeom prst="rect">
            <a:avLst/>
          </a:prstGeom>
          <a:noFill/>
        </p:spPr>
        <p:txBody>
          <a:bodyPr wrap="square" lIns="0" rIns="180000" rtlCol="0">
            <a:spAutoFit/>
          </a:bodyPr>
          <a:lstStyle/>
          <a:p>
            <a:pPr algn="r"/>
            <a:r>
              <a:rPr lang="pt-BR" sz="1700" i="1" dirty="0" smtClean="0">
                <a:solidFill>
                  <a:schemeClr val="bg2"/>
                </a:solidFill>
                <a:latin typeface="Arial Black" pitchFamily="34" charset="0"/>
              </a:rPr>
              <a:t>APROPAMPA </a:t>
            </a:r>
          </a:p>
          <a:p>
            <a:pPr algn="r"/>
            <a:r>
              <a:rPr lang="pt-BR" sz="1700" dirty="0" smtClean="0">
                <a:solidFill>
                  <a:schemeClr val="bg2"/>
                </a:solidFill>
                <a:latin typeface="Arial Black" pitchFamily="34" charset="0"/>
              </a:rPr>
              <a:t>CARNE </a:t>
            </a:r>
            <a:r>
              <a:rPr lang="pt-BR" sz="1700" dirty="0">
                <a:solidFill>
                  <a:schemeClr val="bg2"/>
                </a:solidFill>
                <a:latin typeface="Arial Black" pitchFamily="34" charset="0"/>
              </a:rPr>
              <a:t>D</a:t>
            </a:r>
            <a:r>
              <a:rPr lang="pt-BR" sz="1700" dirty="0" smtClean="0">
                <a:solidFill>
                  <a:schemeClr val="bg2"/>
                </a:solidFill>
                <a:latin typeface="Arial Black" pitchFamily="34" charset="0"/>
              </a:rPr>
              <a:t>O </a:t>
            </a:r>
            <a:r>
              <a:rPr lang="pt-BR" sz="1700" dirty="0">
                <a:solidFill>
                  <a:schemeClr val="bg2"/>
                </a:solidFill>
                <a:latin typeface="Arial Black" pitchFamily="34" charset="0"/>
              </a:rPr>
              <a:t>BIOMA </a:t>
            </a:r>
            <a:r>
              <a:rPr lang="pt-BR" sz="1700" dirty="0" smtClean="0">
                <a:solidFill>
                  <a:schemeClr val="bg2"/>
                </a:solidFill>
                <a:latin typeface="Arial Black" pitchFamily="34" charset="0"/>
              </a:rPr>
              <a:t>PAMPA</a:t>
            </a:r>
          </a:p>
          <a:p>
            <a:pPr algn="r"/>
            <a:r>
              <a:rPr lang="pt-BR" sz="1400" dirty="0" smtClean="0">
                <a:solidFill>
                  <a:schemeClr val="bg2"/>
                </a:solidFill>
                <a:latin typeface="Arial Black" pitchFamily="34" charset="0"/>
              </a:rPr>
              <a:t>www.carnedopampagaucho.com.br</a:t>
            </a:r>
          </a:p>
          <a:p>
            <a:pPr algn="r"/>
            <a:r>
              <a:rPr lang="pt-BR" sz="1600" dirty="0" smtClean="0">
                <a:solidFill>
                  <a:schemeClr val="bg2"/>
                </a:solidFill>
                <a:latin typeface="Arial Black" pitchFamily="34" charset="0"/>
              </a:rPr>
              <a:t> </a:t>
            </a:r>
            <a:endParaRPr lang="pt-BR" sz="1600" dirty="0">
              <a:solidFill>
                <a:schemeClr val="bg2"/>
              </a:solidFill>
              <a:latin typeface="Arial Black" pitchFamily="34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76882" y="0"/>
            <a:ext cx="8856984" cy="1015663"/>
          </a:xfrm>
          <a:prstGeom prst="rect">
            <a:avLst/>
          </a:prstGeom>
          <a:noFill/>
        </p:spPr>
        <p:txBody>
          <a:bodyPr wrap="square" rIns="180000" rtlCol="0">
            <a:spAutoFit/>
          </a:bodyPr>
          <a:lstStyle/>
          <a:p>
            <a:pPr algn="r"/>
            <a:r>
              <a:rPr lang="pt-BR" b="1" dirty="0" smtClean="0">
                <a:latin typeface="Arial" pitchFamily="34" charset="0"/>
                <a:cs typeface="Arial" pitchFamily="34" charset="0"/>
              </a:rPr>
              <a:t>Seminário Internacional </a:t>
            </a:r>
          </a:p>
          <a:p>
            <a:pPr algn="r"/>
            <a:r>
              <a:rPr lang="pt-BR" sz="2400" b="1" i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400" b="1" i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sz="2400" b="1" i="1" dirty="0" smtClean="0">
                <a:latin typeface="Arial Black" pitchFamily="34" charset="0"/>
                <a:cs typeface="Arial" pitchFamily="34" charset="0"/>
              </a:rPr>
              <a:t>e Desenvolvimento</a:t>
            </a:r>
            <a:r>
              <a:rPr lang="pt-BR" sz="2400" b="1" i="1" dirty="0">
                <a:latin typeface="Arial Black" pitchFamily="34" charset="0"/>
                <a:cs typeface="Arial" pitchFamily="34" charset="0"/>
              </a:rPr>
              <a:t> </a:t>
            </a:r>
            <a:r>
              <a:rPr lang="pt-BR" sz="2400" b="1" i="1" dirty="0" smtClean="0">
                <a:latin typeface="Arial Black" pitchFamily="34" charset="0"/>
                <a:cs typeface="Arial" pitchFamily="34" charset="0"/>
              </a:rPr>
              <a:t>Territorial</a:t>
            </a:r>
            <a:endParaRPr lang="pt-BR" sz="2400" b="1" i="1" dirty="0">
              <a:latin typeface="Arial Black" pitchFamily="34" charset="0"/>
              <a:cs typeface="Arial" pitchFamily="34" charset="0"/>
            </a:endParaRPr>
          </a:p>
          <a:p>
            <a:pPr algn="r"/>
            <a:r>
              <a:rPr lang="pt-BR" sz="1400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pt-BR" sz="1400" dirty="0">
                <a:latin typeface="Arial" pitchFamily="34" charset="0"/>
                <a:cs typeface="Arial" pitchFamily="34" charset="0"/>
              </a:rPr>
              <a:t>de setembro de 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2012 –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PROJETO COCAP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627398" y="6370965"/>
            <a:ext cx="5213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i="1" dirty="0" smtClean="0">
                <a:solidFill>
                  <a:schemeClr val="accent5"/>
                </a:solidFill>
                <a:latin typeface="Arial Black" pitchFamily="34" charset="0"/>
              </a:rPr>
              <a:t>Uma </a:t>
            </a:r>
            <a:r>
              <a:rPr lang="pt-BR" sz="1400" b="1" i="1" dirty="0" smtClean="0">
                <a:latin typeface="Arial Black" pitchFamily="34" charset="0"/>
              </a:rPr>
              <a:t>iniciativa para a Conservação das Pastagens </a:t>
            </a:r>
          </a:p>
          <a:p>
            <a:r>
              <a:rPr lang="pt-BR" sz="1400" b="1" i="1" dirty="0" smtClean="0">
                <a:latin typeface="Arial Black" pitchFamily="34" charset="0"/>
              </a:rPr>
              <a:t>Nativas do Cone Sul da América do Sul</a:t>
            </a:r>
            <a:endParaRPr lang="pt-BR" sz="1400" b="1" i="1" dirty="0">
              <a:latin typeface="Arial Black" pitchFamily="3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950" y="6520100"/>
            <a:ext cx="581025" cy="41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6529625"/>
            <a:ext cx="57150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5686880" y="3910866"/>
            <a:ext cx="2696980" cy="98488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pt-BR" sz="1600" b="1" dirty="0" smtClean="0">
                <a:solidFill>
                  <a:schemeClr val="accent5"/>
                </a:solidFill>
                <a:latin typeface="Arial Black" pitchFamily="34" charset="0"/>
                <a:cs typeface="Arial" pitchFamily="34" charset="0"/>
              </a:rPr>
              <a:t>Senhor Produtor Rural</a:t>
            </a:r>
          </a:p>
          <a:p>
            <a:r>
              <a:rPr lang="pt-BR" sz="1400" b="1" i="1" dirty="0" smtClean="0">
                <a:latin typeface="Arial" pitchFamily="34" charset="0"/>
                <a:cs typeface="Arial" pitchFamily="34" charset="0"/>
              </a:rPr>
              <a:t>Sabias que podes produzir melhor conservando a natureza?</a:t>
            </a:r>
            <a:endParaRPr lang="pt-BR" sz="1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2522" y="5691649"/>
            <a:ext cx="5539358" cy="52322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pt-BR" sz="1400" b="1" i="1" dirty="0" smtClean="0">
                <a:latin typeface="Arial" pitchFamily="34" charset="0"/>
                <a:cs typeface="Arial" pitchFamily="34" charset="0"/>
              </a:rPr>
              <a:t>Sabias que o </a:t>
            </a:r>
            <a:r>
              <a:rPr lang="pt-BR" sz="1400" b="1" i="1" dirty="0" smtClean="0">
                <a:solidFill>
                  <a:schemeClr val="accent5"/>
                </a:solidFill>
                <a:latin typeface="Arial Black" pitchFamily="34" charset="0"/>
                <a:cs typeface="Arial" pitchFamily="34" charset="0"/>
              </a:rPr>
              <a:t>produtor rural </a:t>
            </a:r>
          </a:p>
          <a:p>
            <a:r>
              <a:rPr lang="pt-BR" sz="1400" b="1" i="1" dirty="0" smtClean="0">
                <a:latin typeface="Arial" pitchFamily="34" charset="0"/>
                <a:cs typeface="Arial" pitchFamily="34" charset="0"/>
              </a:rPr>
              <a:t>pode ser seu aliado na conservação  da  natureza do Pampa?</a:t>
            </a:r>
            <a:endParaRPr lang="pt-BR" sz="1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2522" y="5353095"/>
            <a:ext cx="2371006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pt-BR" sz="1600" dirty="0" smtClean="0">
                <a:solidFill>
                  <a:schemeClr val="accent5"/>
                </a:solidFill>
                <a:latin typeface="Arial Black" pitchFamily="34" charset="0"/>
              </a:rPr>
              <a:t>Amigo Ambientalista</a:t>
            </a:r>
            <a:r>
              <a:rPr lang="pt-BR" sz="1600" b="1" dirty="0" smtClean="0">
                <a:latin typeface="Arial" pitchFamily="34" charset="0"/>
                <a:cs typeface="Arial" pitchFamily="34" charset="0"/>
              </a:rPr>
              <a:t> </a:t>
            </a:r>
            <a:endParaRPr lang="pt-BR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2443163" y="4130897"/>
            <a:ext cx="832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b="1" i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Revista Lavras Rural</a:t>
            </a:r>
            <a:endParaRPr lang="pt-BR" sz="1200" b="1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14" descr="http://rs.agenciasebrae.com.br/imagem.kmf?img=imagem_i4fb8z0fan.jpg&amp;tipo=12&amp;s=7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6" y="2708920"/>
            <a:ext cx="2165609" cy="144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091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467544" y="3789040"/>
            <a:ext cx="8071767" cy="4308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pt-BR" sz="2200" dirty="0" smtClean="0">
                <a:solidFill>
                  <a:schemeClr val="tx2"/>
                </a:solidFill>
                <a:latin typeface="Arial Black" pitchFamily="34" charset="0"/>
              </a:rPr>
              <a:t>2. CAPITAL SOCIAL RS  </a:t>
            </a:r>
            <a:r>
              <a:rPr lang="pt-BR" sz="2200" i="1" dirty="0" smtClean="0">
                <a:solidFill>
                  <a:schemeClr val="tx2"/>
                </a:solidFill>
                <a:latin typeface="Arial Black" pitchFamily="34" charset="0"/>
              </a:rPr>
              <a:t>- </a:t>
            </a:r>
            <a:r>
              <a:rPr lang="pt-BR" sz="2200" i="1" dirty="0">
                <a:solidFill>
                  <a:schemeClr val="tx2"/>
                </a:solidFill>
                <a:latin typeface="Arial Black" pitchFamily="34" charset="0"/>
              </a:rPr>
              <a:t>VITRINES EMULADORAS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8869561" y="6501050"/>
            <a:ext cx="271266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Ins="252000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5</a:t>
            </a:r>
            <a:endParaRPr lang="pt-BR" dirty="0">
              <a:latin typeface="Arial Black" pitchFamily="34" charset="0"/>
            </a:endParaRPr>
          </a:p>
        </p:txBody>
      </p:sp>
      <p:pic>
        <p:nvPicPr>
          <p:cNvPr id="10" name="Picture 4" descr="http://html.slidesharecdn.com/apresentaoiiencontrodaapropampa-110822145739-phpapp01/output040.png?13140432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53" y="34330"/>
            <a:ext cx="9205053" cy="690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CaixaDeTexto 11"/>
          <p:cNvSpPr txBox="1"/>
          <p:nvPr/>
        </p:nvSpPr>
        <p:spPr>
          <a:xfrm>
            <a:off x="956692" y="1016660"/>
            <a:ext cx="8053486" cy="43088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pt-BR" sz="2000" dirty="0" smtClean="0">
                <a:solidFill>
                  <a:schemeClr val="tx2"/>
                </a:solidFill>
                <a:latin typeface="Arial Black" pitchFamily="34" charset="0"/>
                <a:cs typeface="Arial" pitchFamily="34" charset="0"/>
              </a:rPr>
              <a:t>2. CAPITAL SOCIAL NO RS  </a:t>
            </a:r>
            <a:r>
              <a:rPr lang="pt-BR" sz="2200" i="1" dirty="0" smtClean="0">
                <a:solidFill>
                  <a:schemeClr val="tx2"/>
                </a:solidFill>
                <a:latin typeface="Arial Black" pitchFamily="34" charset="0"/>
              </a:rPr>
              <a:t>- VITRINE EMULADORA </a:t>
            </a:r>
            <a:r>
              <a:rPr lang="pt-BR" sz="2200" dirty="0" smtClean="0">
                <a:solidFill>
                  <a:schemeClr val="tx2"/>
                </a:solidFill>
                <a:latin typeface="Arial Black" pitchFamily="34" charset="0"/>
              </a:rPr>
              <a:t>III:</a:t>
            </a:r>
            <a:endParaRPr lang="pt-BR" sz="2200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76882" y="0"/>
            <a:ext cx="8856984" cy="1015663"/>
          </a:xfrm>
          <a:prstGeom prst="rect">
            <a:avLst/>
          </a:prstGeom>
          <a:noFill/>
        </p:spPr>
        <p:txBody>
          <a:bodyPr wrap="square" rIns="180000" rtlCol="0">
            <a:spAutoFit/>
          </a:bodyPr>
          <a:lstStyle/>
          <a:p>
            <a:pPr algn="r"/>
            <a:r>
              <a:rPr lang="pt-BR" b="1" dirty="0" smtClean="0">
                <a:latin typeface="Arial" pitchFamily="34" charset="0"/>
                <a:cs typeface="Arial" pitchFamily="34" charset="0"/>
              </a:rPr>
              <a:t>Seminário Internacional </a:t>
            </a:r>
          </a:p>
          <a:p>
            <a:pPr algn="r"/>
            <a:r>
              <a:rPr lang="pt-BR" sz="2400" b="1" i="1" dirty="0" smtClean="0">
                <a:latin typeface="Arial Black" pitchFamily="34" charset="0"/>
                <a:cs typeface="Arial" pitchFamily="34" charset="0"/>
              </a:rPr>
              <a:t>Capital </a:t>
            </a:r>
            <a:r>
              <a:rPr lang="pt-BR" sz="2400" b="1" i="1" dirty="0">
                <a:latin typeface="Arial Black" pitchFamily="34" charset="0"/>
                <a:cs typeface="Arial" pitchFamily="34" charset="0"/>
              </a:rPr>
              <a:t>Social </a:t>
            </a:r>
            <a:r>
              <a:rPr lang="pt-BR" sz="2400" b="1" i="1" dirty="0" smtClean="0">
                <a:latin typeface="Arial Black" pitchFamily="34" charset="0"/>
                <a:cs typeface="Arial" pitchFamily="34" charset="0"/>
              </a:rPr>
              <a:t>e Desenvolvimento</a:t>
            </a:r>
            <a:r>
              <a:rPr lang="pt-BR" sz="2400" b="1" i="1" dirty="0">
                <a:latin typeface="Arial Black" pitchFamily="34" charset="0"/>
                <a:cs typeface="Arial" pitchFamily="34" charset="0"/>
              </a:rPr>
              <a:t> </a:t>
            </a:r>
            <a:r>
              <a:rPr lang="pt-BR" sz="2400" b="1" i="1" dirty="0" smtClean="0">
                <a:latin typeface="Arial Black" pitchFamily="34" charset="0"/>
                <a:cs typeface="Arial" pitchFamily="34" charset="0"/>
              </a:rPr>
              <a:t>Territorial</a:t>
            </a:r>
            <a:endParaRPr lang="pt-BR" sz="2400" b="1" i="1" dirty="0">
              <a:latin typeface="Arial Black" pitchFamily="34" charset="0"/>
              <a:cs typeface="Arial" pitchFamily="34" charset="0"/>
            </a:endParaRPr>
          </a:p>
          <a:p>
            <a:pPr algn="r"/>
            <a:r>
              <a:rPr lang="pt-BR" sz="1400" dirty="0" smtClean="0">
                <a:latin typeface="Arial" pitchFamily="34" charset="0"/>
                <a:cs typeface="Arial" pitchFamily="34" charset="0"/>
              </a:rPr>
              <a:t>28 </a:t>
            </a:r>
            <a:r>
              <a:rPr lang="pt-BR" sz="1400" dirty="0">
                <a:latin typeface="Arial" pitchFamily="34" charset="0"/>
                <a:cs typeface="Arial" pitchFamily="34" charset="0"/>
              </a:rPr>
              <a:t>de setembro de </a:t>
            </a:r>
            <a:r>
              <a:rPr lang="pt-BR" sz="1400" dirty="0" smtClean="0">
                <a:latin typeface="Arial" pitchFamily="34" charset="0"/>
                <a:cs typeface="Arial" pitchFamily="34" charset="0"/>
              </a:rPr>
              <a:t>2012 – </a:t>
            </a:r>
            <a:r>
              <a:rPr lang="pt-BR" b="1" dirty="0" smtClean="0">
                <a:latin typeface="Arial" pitchFamily="34" charset="0"/>
                <a:cs typeface="Arial" pitchFamily="34" charset="0"/>
              </a:rPr>
              <a:t>PROJETO COCAP</a:t>
            </a:r>
            <a:endParaRPr lang="pt-BR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53" y="5518704"/>
            <a:ext cx="1968757" cy="1420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840" y="1396499"/>
            <a:ext cx="3115659" cy="78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tângulo 4"/>
          <p:cNvSpPr/>
          <p:nvPr/>
        </p:nvSpPr>
        <p:spPr>
          <a:xfrm>
            <a:off x="2228768" y="6291790"/>
            <a:ext cx="6944454" cy="646331"/>
          </a:xfrm>
          <a:prstGeom prst="rect">
            <a:avLst/>
          </a:prstGeom>
          <a:solidFill>
            <a:srgbClr val="FFCC00"/>
          </a:solidFill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latin typeface="Arial Black" pitchFamily="34" charset="0"/>
                <a:cs typeface="Arial" pitchFamily="34" charset="0"/>
              </a:rPr>
              <a:t>A Primeira Denominação de Origem do </a:t>
            </a:r>
            <a:r>
              <a:rPr lang="pt-BR" b="1" dirty="0" smtClean="0">
                <a:latin typeface="Arial Black" pitchFamily="34" charset="0"/>
                <a:cs typeface="Arial" pitchFamily="34" charset="0"/>
              </a:rPr>
              <a:t>Brasil </a:t>
            </a:r>
            <a:r>
              <a:rPr lang="pt-BR" b="1" dirty="0" smtClean="0">
                <a:solidFill>
                  <a:schemeClr val="tx2"/>
                </a:solidFill>
                <a:latin typeface="Arial Black" pitchFamily="34" charset="0"/>
              </a:rPr>
              <a:t>www.aproarroz.com.br</a:t>
            </a:r>
            <a:endParaRPr lang="pt-BR" b="1" dirty="0">
              <a:solidFill>
                <a:schemeClr val="tx2"/>
              </a:solidFill>
              <a:latin typeface="Arial Black" pitchFamily="34" charset="0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8808499" y="6568789"/>
            <a:ext cx="332328" cy="369332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Ins="252000" rtlCol="0">
            <a:spAutoFit/>
          </a:bodyPr>
          <a:lstStyle/>
          <a:p>
            <a:r>
              <a:rPr lang="pt-BR" dirty="0" smtClean="0">
                <a:latin typeface="Arial Black" pitchFamily="34" charset="0"/>
              </a:rPr>
              <a:t>9</a:t>
            </a:r>
            <a:endParaRPr lang="pt-BR" dirty="0">
              <a:latin typeface="Arial Black" pitchFamily="34" charset="0"/>
            </a:endParaRPr>
          </a:p>
        </p:txBody>
      </p:sp>
      <p:graphicFrame>
        <p:nvGraphicFramePr>
          <p:cNvPr id="11" name="Gráfico 10"/>
          <p:cNvGraphicFramePr/>
          <p:nvPr>
            <p:extLst>
              <p:ext uri="{D42A27DB-BD31-4B8C-83A1-F6EECF244321}">
                <p14:modId xmlns:p14="http://schemas.microsoft.com/office/powerpoint/2010/main" val="2556914330"/>
              </p:ext>
            </p:extLst>
          </p:nvPr>
        </p:nvGraphicFramePr>
        <p:xfrm>
          <a:off x="319796" y="1628800"/>
          <a:ext cx="9289032" cy="4819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61245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balho em equipe">
  <a:themeElements>
    <a:clrScheme name="Personalizada 2">
      <a:dk1>
        <a:srgbClr val="006E6B"/>
      </a:dk1>
      <a:lt1>
        <a:srgbClr val="FFFFFF"/>
      </a:lt1>
      <a:dk2>
        <a:srgbClr val="006666"/>
      </a:dk2>
      <a:lt2>
        <a:srgbClr val="B9EFEE"/>
      </a:lt2>
      <a:accent1>
        <a:srgbClr val="6AB475"/>
      </a:accent1>
      <a:accent2>
        <a:srgbClr val="6AB475"/>
      </a:accent2>
      <a:accent3>
        <a:srgbClr val="AAB8B8"/>
      </a:accent3>
      <a:accent4>
        <a:srgbClr val="DADADA"/>
      </a:accent4>
      <a:accent5>
        <a:srgbClr val="ADE2E2"/>
      </a:accent5>
      <a:accent6>
        <a:srgbClr val="5FA369"/>
      </a:accent6>
      <a:hlink>
        <a:srgbClr val="00FF99"/>
      </a:hlink>
      <a:folHlink>
        <a:srgbClr val="CCFF66"/>
      </a:folHlink>
    </a:clrScheme>
    <a:fontScheme name="Trabalho em equipe">
      <a:majorFont>
        <a:latin typeface="Garamond"/>
        <a:ea typeface=""/>
        <a:cs typeface="Arial"/>
      </a:majorFont>
      <a:minorFont>
        <a:latin typeface="Garamond"/>
        <a:ea typeface=""/>
        <a:cs typeface="Arial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rabalho em equipe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balho em equipe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balho em equipe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balho em equipe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balho em equipe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balho em equipe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balho em equipe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balho em equipe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balho em equipe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alizada 2">
    <a:dk1>
      <a:srgbClr val="006E6B"/>
    </a:dk1>
    <a:lt1>
      <a:srgbClr val="FFFFFF"/>
    </a:lt1>
    <a:dk2>
      <a:srgbClr val="006666"/>
    </a:dk2>
    <a:lt2>
      <a:srgbClr val="B9EFEE"/>
    </a:lt2>
    <a:accent1>
      <a:srgbClr val="6AB475"/>
    </a:accent1>
    <a:accent2>
      <a:srgbClr val="6AB475"/>
    </a:accent2>
    <a:accent3>
      <a:srgbClr val="AAB8B8"/>
    </a:accent3>
    <a:accent4>
      <a:srgbClr val="DADADA"/>
    </a:accent4>
    <a:accent5>
      <a:srgbClr val="ADE2E2"/>
    </a:accent5>
    <a:accent6>
      <a:srgbClr val="5FA369"/>
    </a:accent6>
    <a:hlink>
      <a:srgbClr val="00FF99"/>
    </a:hlink>
    <a:folHlink>
      <a:srgbClr val="CCFF66"/>
    </a:folHlink>
  </a:clrScheme>
  <a:fontScheme name="Trabalho em equipe">
    <a:majorFont>
      <a:latin typeface="Garamond"/>
      <a:ea typeface=""/>
      <a:cs typeface="Arial"/>
    </a:majorFont>
    <a:minorFont>
      <a:latin typeface="Garamond"/>
      <a:ea typeface=""/>
      <a:cs typeface="Arial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Personalizada 2">
    <a:dk1>
      <a:srgbClr val="006E6B"/>
    </a:dk1>
    <a:lt1>
      <a:srgbClr val="FFFFFF"/>
    </a:lt1>
    <a:dk2>
      <a:srgbClr val="006666"/>
    </a:dk2>
    <a:lt2>
      <a:srgbClr val="B9EFEE"/>
    </a:lt2>
    <a:accent1>
      <a:srgbClr val="6AB475"/>
    </a:accent1>
    <a:accent2>
      <a:srgbClr val="6AB475"/>
    </a:accent2>
    <a:accent3>
      <a:srgbClr val="AAB8B8"/>
    </a:accent3>
    <a:accent4>
      <a:srgbClr val="DADADA"/>
    </a:accent4>
    <a:accent5>
      <a:srgbClr val="ADE2E2"/>
    </a:accent5>
    <a:accent6>
      <a:srgbClr val="5FA369"/>
    </a:accent6>
    <a:hlink>
      <a:srgbClr val="00FF99"/>
    </a:hlink>
    <a:folHlink>
      <a:srgbClr val="CCFF66"/>
    </a:folHlink>
  </a:clrScheme>
  <a:fontScheme name="Trabalho em equipe">
    <a:majorFont>
      <a:latin typeface="Garamond"/>
      <a:ea typeface=""/>
      <a:cs typeface="Arial"/>
    </a:majorFont>
    <a:minorFont>
      <a:latin typeface="Garamond"/>
      <a:ea typeface=""/>
      <a:cs typeface="Arial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26231</TotalTime>
  <Words>936</Words>
  <Application>Microsoft Office PowerPoint</Application>
  <PresentationFormat>Apresentação na tela (4:3)</PresentationFormat>
  <Paragraphs>124</Paragraphs>
  <Slides>10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1" baseType="lpstr">
      <vt:lpstr>Trabalho em equipe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Joal</dc:creator>
  <cp:lastModifiedBy>Joal</cp:lastModifiedBy>
  <cp:revision>1651</cp:revision>
  <dcterms:created xsi:type="dcterms:W3CDTF">2007-09-22T20:58:23Z</dcterms:created>
  <dcterms:modified xsi:type="dcterms:W3CDTF">2012-09-28T11:44:20Z</dcterms:modified>
</cp:coreProperties>
</file>