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60" r:id="rId4"/>
    <p:sldId id="258" r:id="rId5"/>
    <p:sldId id="261" r:id="rId6"/>
    <p:sldId id="262" r:id="rId7"/>
    <p:sldId id="263" r:id="rId8"/>
    <p:sldId id="259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4" r:id="rId18"/>
    <p:sldId id="272" r:id="rId19"/>
    <p:sldId id="273" r:id="rId20"/>
    <p:sldId id="275" r:id="rId21"/>
    <p:sldId id="276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075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35BAF5-4EDA-41A1-85C5-3FA4C01F562F}" type="datetimeFigureOut">
              <a:rPr lang="pt-BR" smtClean="0"/>
              <a:t>21/11/2011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588880-636B-4A3B-950D-06D3F66E869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44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3F3E4-FC90-4D55-8CC7-F9E799C466A6}" type="datetimeFigureOut">
              <a:rPr lang="en-US" smtClean="0"/>
              <a:pPr/>
              <a:t>11/21/2011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09330-B35C-437A-A11C-EB63A7CD6CFA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02624" cy="172819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s-ES" sz="3100" b="1" dirty="0" smtClean="0">
                <a:solidFill>
                  <a:srgbClr val="000099"/>
                </a:solidFill>
                <a:latin typeface="Calibri" pitchFamily="34" charset="0"/>
              </a:rPr>
              <a:t>Coesão </a:t>
            </a:r>
            <a:r>
              <a:rPr lang="es-ES" sz="3100" b="1" dirty="0">
                <a:solidFill>
                  <a:srgbClr val="000099"/>
                </a:solidFill>
                <a:latin typeface="Calibri" pitchFamily="34" charset="0"/>
              </a:rPr>
              <a:t>Social através do Fortalecimento das Cadeias Produtivas</a:t>
            </a:r>
            <a:r>
              <a:rPr lang="es-ES" b="1" dirty="0">
                <a:solidFill>
                  <a:srgbClr val="000099"/>
                </a:solidFill>
                <a:latin typeface="Calibri" pitchFamily="34" charset="0"/>
              </a:rPr>
              <a:t/>
            </a:r>
            <a:br>
              <a:rPr lang="es-ES" b="1" dirty="0">
                <a:solidFill>
                  <a:srgbClr val="000099"/>
                </a:solidFill>
                <a:latin typeface="Calibri" pitchFamily="34" charset="0"/>
              </a:rPr>
            </a:br>
            <a:r>
              <a:rPr lang="es-ES" b="1" dirty="0" smtClean="0">
                <a:solidFill>
                  <a:srgbClr val="000099"/>
                </a:solidFill>
                <a:latin typeface="Calibri" pitchFamily="34" charset="0"/>
              </a:rPr>
              <a:t/>
            </a:r>
            <a:br>
              <a:rPr lang="es-ES" b="1" dirty="0" smtClean="0">
                <a:solidFill>
                  <a:srgbClr val="000099"/>
                </a:solidFill>
                <a:latin typeface="Calibri" pitchFamily="34" charset="0"/>
              </a:rPr>
            </a:br>
            <a:r>
              <a:rPr lang="en-US" sz="3600" dirty="0" err="1" smtClean="0"/>
              <a:t>Troca</a:t>
            </a:r>
            <a:r>
              <a:rPr lang="en-US" sz="3600" dirty="0" smtClean="0"/>
              <a:t>, </a:t>
            </a:r>
            <a:r>
              <a:rPr lang="en-US" sz="3600" dirty="0" err="1" smtClean="0"/>
              <a:t>Oportunismo</a:t>
            </a:r>
            <a:r>
              <a:rPr lang="en-US" sz="3600" dirty="0" smtClean="0"/>
              <a:t> </a:t>
            </a:r>
            <a:r>
              <a:rPr lang="en-US" sz="3600" dirty="0" err="1" smtClean="0"/>
              <a:t>Solidariedade</a:t>
            </a:r>
            <a:r>
              <a:rPr lang="en-US" sz="3600" dirty="0" smtClean="0"/>
              <a:t> e </a:t>
            </a:r>
            <a:r>
              <a:rPr lang="en-US" sz="3600" dirty="0" err="1" smtClean="0"/>
              <a:t>Clientela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1752600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r>
              <a:rPr lang="en-US" sz="12800" dirty="0" err="1" smtClean="0"/>
              <a:t>Ou</a:t>
            </a:r>
            <a:r>
              <a:rPr lang="en-US" sz="12800" dirty="0" smtClean="0"/>
              <a:t>: o </a:t>
            </a:r>
            <a:r>
              <a:rPr lang="en-US" sz="12800" dirty="0" err="1" smtClean="0"/>
              <a:t>que</a:t>
            </a:r>
            <a:r>
              <a:rPr lang="en-US" sz="12800" dirty="0" smtClean="0"/>
              <a:t> Capital Social tem a </a:t>
            </a:r>
            <a:r>
              <a:rPr lang="en-US" sz="12800" dirty="0" err="1" smtClean="0"/>
              <a:t>ver</a:t>
            </a:r>
            <a:r>
              <a:rPr lang="en-US" sz="12800" dirty="0" smtClean="0"/>
              <a:t> com </a:t>
            </a:r>
            <a:r>
              <a:rPr lang="en-US" sz="12800" dirty="0" err="1" smtClean="0"/>
              <a:t>competitividade</a:t>
            </a:r>
            <a:r>
              <a:rPr lang="en-US" sz="12800" dirty="0" smtClean="0"/>
              <a:t> e </a:t>
            </a:r>
            <a:r>
              <a:rPr lang="en-US" sz="12800" dirty="0" err="1" smtClean="0"/>
              <a:t>sustentabilidade</a:t>
            </a:r>
            <a:r>
              <a:rPr lang="en-US" sz="12800" dirty="0" smtClean="0"/>
              <a:t> das Cadeias Produtivas</a:t>
            </a:r>
            <a:r>
              <a:rPr lang="en-US" sz="12800" dirty="0" smtClean="0"/>
              <a:t>?</a:t>
            </a:r>
          </a:p>
          <a:p>
            <a:endParaRPr lang="en-US" sz="12800" dirty="0" smtClean="0"/>
          </a:p>
          <a:p>
            <a:r>
              <a:rPr lang="en-US" sz="12800" dirty="0" smtClean="0"/>
              <a:t>Carlos </a:t>
            </a:r>
            <a:r>
              <a:rPr lang="en-US" sz="12800" dirty="0" err="1" smtClean="0"/>
              <a:t>Paiva</a:t>
            </a:r>
            <a:r>
              <a:rPr lang="en-US" sz="12800" dirty="0" smtClean="0"/>
              <a:t> – 16.11.11 </a:t>
            </a:r>
            <a:endParaRPr lang="en-US" sz="12800" dirty="0"/>
          </a:p>
        </p:txBody>
      </p:sp>
      <p:pic>
        <p:nvPicPr>
          <p:cNvPr id="4" name="Picture 12" descr="Logo COR - Pequen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726" y="5840253"/>
            <a:ext cx="618173" cy="806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Imagem 2" descr="Logo ibrav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6165850"/>
            <a:ext cx="1038225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5" descr="Logo Câmara em italiano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5949950"/>
            <a:ext cx="958850" cy="57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Imagem 7" descr="brasao_seda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5805488"/>
            <a:ext cx="1077912" cy="677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m 1" descr="http://www.fondazionedivenezia.org/images/logoNero1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092825"/>
            <a:ext cx="130492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m 3" descr="logo RVE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6925" y="5962649"/>
            <a:ext cx="725488" cy="65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5960267"/>
            <a:ext cx="628650" cy="6556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 descr="b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50" y="6092825"/>
            <a:ext cx="73025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2" descr="logo_COCAP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260350"/>
            <a:ext cx="2573338" cy="130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Dilema</a:t>
            </a:r>
            <a:r>
              <a:rPr lang="en-US" dirty="0" smtClean="0"/>
              <a:t> do </a:t>
            </a:r>
            <a:r>
              <a:rPr lang="en-US" dirty="0" err="1" smtClean="0"/>
              <a:t>Prisioneiro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916832"/>
            <a:ext cx="820891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 </a:t>
            </a:r>
            <a:r>
              <a:rPr lang="en-US" dirty="0" err="1" smtClean="0"/>
              <a:t>dilema</a:t>
            </a:r>
            <a:r>
              <a:rPr lang="en-US" dirty="0" smtClean="0"/>
              <a:t> do </a:t>
            </a:r>
            <a:r>
              <a:rPr lang="en-US" dirty="0" err="1" smtClean="0"/>
              <a:t>prisioneiro</a:t>
            </a:r>
            <a:r>
              <a:rPr lang="en-US" dirty="0" smtClean="0"/>
              <a:t> no </a:t>
            </a:r>
            <a:r>
              <a:rPr lang="en-US" dirty="0" err="1" smtClean="0"/>
              <a:t>cotidiano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err="1" smtClean="0"/>
              <a:t>Alguém</a:t>
            </a:r>
            <a:r>
              <a:rPr lang="en-US" dirty="0" smtClean="0"/>
              <a:t> </a:t>
            </a:r>
            <a:r>
              <a:rPr lang="en-US" dirty="0" err="1" smtClean="0"/>
              <a:t>poderia</a:t>
            </a:r>
            <a:r>
              <a:rPr lang="en-US" dirty="0" smtClean="0"/>
              <a:t> </a:t>
            </a:r>
            <a:r>
              <a:rPr lang="en-US" dirty="0" err="1" smtClean="0"/>
              <a:t>pensar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 </a:t>
            </a:r>
            <a:r>
              <a:rPr lang="en-US" dirty="0" err="1" smtClean="0"/>
              <a:t>tendência</a:t>
            </a:r>
            <a:r>
              <a:rPr lang="en-US" dirty="0" smtClean="0"/>
              <a:t> à </a:t>
            </a:r>
            <a:r>
              <a:rPr lang="en-US" dirty="0" err="1" smtClean="0"/>
              <a:t>delação</a:t>
            </a:r>
            <a:r>
              <a:rPr lang="en-US" dirty="0" smtClean="0"/>
              <a:t> é boa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sociedade</a:t>
            </a:r>
            <a:r>
              <a:rPr lang="en-US" dirty="0" smtClean="0"/>
              <a:t>.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só</a:t>
            </a:r>
            <a:r>
              <a:rPr lang="en-US" dirty="0" smtClean="0"/>
              <a:t> é no </a:t>
            </a:r>
            <a:r>
              <a:rPr lang="en-US" dirty="0" err="1" smtClean="0"/>
              <a:t>caso</a:t>
            </a:r>
            <a:r>
              <a:rPr lang="en-US" dirty="0" smtClean="0"/>
              <a:t> particular </a:t>
            </a:r>
            <a:r>
              <a:rPr lang="en-US" dirty="0" err="1" smtClean="0"/>
              <a:t>narrado</a:t>
            </a:r>
            <a:r>
              <a:rPr lang="en-US" dirty="0" smtClean="0"/>
              <a:t> </a:t>
            </a:r>
            <a:r>
              <a:rPr lang="en-US" dirty="0" err="1" smtClean="0"/>
              <a:t>abaixo</a:t>
            </a:r>
            <a:r>
              <a:rPr lang="en-US" dirty="0" smtClean="0"/>
              <a:t>. Este </a:t>
            </a:r>
            <a:r>
              <a:rPr lang="en-US" dirty="0" err="1" smtClean="0"/>
              <a:t>jogo</a:t>
            </a:r>
            <a:r>
              <a:rPr lang="en-US" dirty="0" smtClean="0"/>
              <a:t>, </a:t>
            </a:r>
            <a:r>
              <a:rPr lang="en-US" dirty="0" err="1" smtClean="0"/>
              <a:t>contudo</a:t>
            </a:r>
            <a:r>
              <a:rPr lang="en-US" dirty="0" smtClean="0"/>
              <a:t>, é universal. </a:t>
            </a:r>
            <a:r>
              <a:rPr lang="en-US" dirty="0" err="1" smtClean="0"/>
              <a:t>Estamos</a:t>
            </a:r>
            <a:r>
              <a:rPr lang="en-US" dirty="0" smtClean="0"/>
              <a:t> </a:t>
            </a:r>
            <a:r>
              <a:rPr lang="en-US" dirty="0" err="1" smtClean="0"/>
              <a:t>dentro</a:t>
            </a:r>
            <a:r>
              <a:rPr lang="en-US" dirty="0" smtClean="0"/>
              <a:t> dele o tempo </a:t>
            </a:r>
            <a:r>
              <a:rPr lang="en-US" dirty="0" err="1" smtClean="0"/>
              <a:t>todo</a:t>
            </a:r>
            <a:r>
              <a:rPr lang="en-US" dirty="0" smtClean="0"/>
              <a:t>. E, via de </a:t>
            </a:r>
            <a:r>
              <a:rPr lang="en-US" dirty="0" err="1" smtClean="0"/>
              <a:t>regra</a:t>
            </a:r>
            <a:r>
              <a:rPr lang="en-US" dirty="0" smtClean="0"/>
              <a:t>,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conduz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mesmo</a:t>
            </a:r>
            <a:r>
              <a:rPr lang="en-US" dirty="0" smtClean="0"/>
              <a:t> </a:t>
            </a:r>
            <a:r>
              <a:rPr lang="en-US" dirty="0" err="1" smtClean="0"/>
              <a:t>resultado</a:t>
            </a:r>
            <a:r>
              <a:rPr lang="en-US" dirty="0" smtClean="0"/>
              <a:t>: </a:t>
            </a:r>
            <a:r>
              <a:rPr lang="en-US" dirty="0" err="1" smtClean="0"/>
              <a:t>ficamos</a:t>
            </a:r>
            <a:r>
              <a:rPr lang="en-US" dirty="0" smtClean="0"/>
              <a:t> </a:t>
            </a:r>
            <a:r>
              <a:rPr lang="en-US" dirty="0" err="1" smtClean="0"/>
              <a:t>todos</a:t>
            </a:r>
            <a:r>
              <a:rPr lang="en-US" dirty="0" smtClean="0"/>
              <a:t> </a:t>
            </a:r>
            <a:r>
              <a:rPr lang="en-US" dirty="0" err="1" smtClean="0"/>
              <a:t>pior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sermos</a:t>
            </a:r>
            <a:r>
              <a:rPr lang="en-US" dirty="0" smtClean="0"/>
              <a:t> “</a:t>
            </a:r>
            <a:r>
              <a:rPr lang="en-US" dirty="0" err="1" smtClean="0"/>
              <a:t>racionais</a:t>
            </a:r>
            <a:r>
              <a:rPr lang="en-US" dirty="0" smtClean="0"/>
              <a:t>”.</a:t>
            </a:r>
          </a:p>
          <a:p>
            <a:pPr algn="just"/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fica</a:t>
            </a:r>
            <a:r>
              <a:rPr lang="en-US" dirty="0" smtClean="0"/>
              <a:t> </a:t>
            </a:r>
            <a:r>
              <a:rPr lang="en-US" dirty="0" err="1" smtClean="0"/>
              <a:t>claro</a:t>
            </a:r>
            <a:r>
              <a:rPr lang="en-US" dirty="0" smtClean="0"/>
              <a:t>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pensamos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opção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racional</a:t>
            </a:r>
            <a:r>
              <a:rPr lang="en-US" dirty="0" smtClean="0"/>
              <a:t> de </a:t>
            </a:r>
            <a:r>
              <a:rPr lang="en-US" dirty="0" err="1" smtClean="0"/>
              <a:t>investir</a:t>
            </a:r>
            <a:r>
              <a:rPr lang="en-US" dirty="0" smtClean="0"/>
              <a:t> (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)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atividades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beneficiam</a:t>
            </a:r>
            <a:r>
              <a:rPr lang="en-US" dirty="0" smtClean="0"/>
              <a:t> a </a:t>
            </a:r>
            <a:r>
              <a:rPr lang="en-US" dirty="0" err="1" smtClean="0"/>
              <a:t>todos</a:t>
            </a:r>
            <a:r>
              <a:rPr lang="en-US" dirty="0" smtClean="0"/>
              <a:t> (</a:t>
            </a:r>
            <a:r>
              <a:rPr lang="en-US" dirty="0" err="1" smtClean="0"/>
              <a:t>como</a:t>
            </a:r>
            <a:r>
              <a:rPr lang="en-US" dirty="0" smtClean="0"/>
              <a:t> P&amp;D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patentes</a:t>
            </a:r>
            <a:r>
              <a:rPr lang="en-US" dirty="0" smtClean="0"/>
              <a:t>). É </a:t>
            </a:r>
            <a:r>
              <a:rPr lang="en-US" dirty="0" err="1" smtClean="0"/>
              <a:t>sempre</a:t>
            </a:r>
            <a:r>
              <a:rPr lang="en-US" dirty="0" smtClean="0"/>
              <a:t> </a:t>
            </a:r>
            <a:r>
              <a:rPr lang="en-US" dirty="0" err="1" smtClean="0"/>
              <a:t>melhor</a:t>
            </a:r>
            <a:r>
              <a:rPr lang="en-US" dirty="0" smtClean="0"/>
              <a:t> </a:t>
            </a:r>
            <a:r>
              <a:rPr lang="en-US" dirty="0" err="1" smtClean="0"/>
              <a:t>deixar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outros</a:t>
            </a:r>
            <a:r>
              <a:rPr lang="en-US" dirty="0" smtClean="0"/>
              <a:t> </a:t>
            </a:r>
            <a:r>
              <a:rPr lang="en-US" dirty="0" err="1" smtClean="0"/>
              <a:t>investirem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P&amp;D </a:t>
            </a:r>
            <a:r>
              <a:rPr lang="en-US" dirty="0" err="1" smtClean="0"/>
              <a:t>guardar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próprios</a:t>
            </a:r>
            <a:r>
              <a:rPr lang="en-US" dirty="0" smtClean="0"/>
              <a:t> </a:t>
            </a:r>
            <a:r>
              <a:rPr lang="en-US" dirty="0" err="1" smtClean="0"/>
              <a:t>recursos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investir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produção</a:t>
            </a:r>
            <a:r>
              <a:rPr lang="en-US" dirty="0" smtClean="0"/>
              <a:t> e </a:t>
            </a:r>
            <a:r>
              <a:rPr lang="en-US" dirty="0" err="1" smtClean="0"/>
              <a:t>comercialização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inovação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dilema</a:t>
            </a:r>
            <a:r>
              <a:rPr lang="en-US" dirty="0" smtClean="0"/>
              <a:t> do </a:t>
            </a:r>
            <a:r>
              <a:rPr lang="en-US" dirty="0" err="1" smtClean="0"/>
              <a:t>Laboratório</a:t>
            </a:r>
            <a:r>
              <a:rPr lang="en-US" dirty="0" smtClean="0"/>
              <a:t> </a:t>
            </a:r>
            <a:r>
              <a:rPr lang="en-US" dirty="0" err="1" smtClean="0"/>
              <a:t>Coletivo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44824"/>
            <a:ext cx="7491978" cy="4077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Hierarquia</a:t>
            </a:r>
            <a:r>
              <a:rPr lang="en-US" dirty="0" smtClean="0"/>
              <a:t> e </a:t>
            </a:r>
            <a:r>
              <a:rPr lang="en-US" dirty="0" err="1" smtClean="0"/>
              <a:t>Ineficiência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É </a:t>
            </a:r>
            <a:r>
              <a:rPr lang="en-US" dirty="0" err="1" smtClean="0"/>
              <a:t>sempre</a:t>
            </a:r>
            <a:r>
              <a:rPr lang="en-US" dirty="0" smtClean="0"/>
              <a:t> </a:t>
            </a:r>
            <a:r>
              <a:rPr lang="en-US" dirty="0" err="1" smtClean="0"/>
              <a:t>possível</a:t>
            </a:r>
            <a:r>
              <a:rPr lang="en-US" dirty="0" smtClean="0"/>
              <a:t> “resolver” o </a:t>
            </a:r>
            <a:r>
              <a:rPr lang="en-US" dirty="0" err="1" smtClean="0"/>
              <a:t>problema</a:t>
            </a:r>
            <a:r>
              <a:rPr lang="en-US" dirty="0" smtClean="0"/>
              <a:t> do </a:t>
            </a:r>
            <a:r>
              <a:rPr lang="en-US" dirty="0" err="1" smtClean="0"/>
              <a:t>oportunismo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hierarquia</a:t>
            </a:r>
            <a:r>
              <a:rPr lang="en-US" dirty="0" smtClean="0"/>
              <a:t>. A </a:t>
            </a:r>
            <a:r>
              <a:rPr lang="en-US" dirty="0" err="1" smtClean="0"/>
              <a:t>Máfia</a:t>
            </a:r>
            <a:r>
              <a:rPr lang="en-US" dirty="0" smtClean="0"/>
              <a:t> </a:t>
            </a:r>
            <a:r>
              <a:rPr lang="en-US" dirty="0" err="1" smtClean="0"/>
              <a:t>mata</a:t>
            </a:r>
            <a:r>
              <a:rPr lang="en-US" dirty="0" smtClean="0"/>
              <a:t> o </a:t>
            </a:r>
            <a:r>
              <a:rPr lang="en-US" dirty="0" err="1" smtClean="0"/>
              <a:t>delator</a:t>
            </a:r>
            <a:r>
              <a:rPr lang="en-US" dirty="0" smtClean="0"/>
              <a:t>. O </a:t>
            </a:r>
            <a:r>
              <a:rPr lang="en-US" dirty="0" err="1" smtClean="0"/>
              <a:t>governo</a:t>
            </a:r>
            <a:r>
              <a:rPr lang="en-US" dirty="0" smtClean="0"/>
              <a:t> </a:t>
            </a:r>
            <a:r>
              <a:rPr lang="en-US" dirty="0" err="1" smtClean="0"/>
              <a:t>cria</a:t>
            </a:r>
            <a:r>
              <a:rPr lang="en-US" dirty="0" smtClean="0"/>
              <a:t> um </a:t>
            </a:r>
            <a:r>
              <a:rPr lang="en-US" dirty="0" err="1" smtClean="0"/>
              <a:t>imposto</a:t>
            </a:r>
            <a:r>
              <a:rPr lang="en-US" dirty="0" smtClean="0"/>
              <a:t> e </a:t>
            </a:r>
            <a:r>
              <a:rPr lang="en-US" dirty="0" err="1" smtClean="0"/>
              <a:t>todos</a:t>
            </a:r>
            <a:r>
              <a:rPr lang="en-US" dirty="0" smtClean="0"/>
              <a:t> “</a:t>
            </a:r>
            <a:r>
              <a:rPr lang="en-US" dirty="0" err="1" smtClean="0"/>
              <a:t>colaboram</a:t>
            </a:r>
            <a:r>
              <a:rPr lang="en-US" dirty="0" smtClean="0"/>
              <a:t>” </a:t>
            </a:r>
            <a:r>
              <a:rPr lang="en-US" dirty="0" err="1" smtClean="0"/>
              <a:t>para</a:t>
            </a:r>
            <a:r>
              <a:rPr lang="en-US" dirty="0" smtClean="0"/>
              <a:t> o </a:t>
            </a:r>
            <a:r>
              <a:rPr lang="en-US" dirty="0" err="1" smtClean="0"/>
              <a:t>Laboratório</a:t>
            </a:r>
            <a:r>
              <a:rPr lang="en-US" dirty="0" smtClean="0"/>
              <a:t> </a:t>
            </a:r>
            <a:r>
              <a:rPr lang="en-US" dirty="0" err="1" smtClean="0"/>
              <a:t>coletivo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,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Coase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lembra</a:t>
            </a:r>
            <a:r>
              <a:rPr lang="en-US" dirty="0" smtClean="0"/>
              <a:t>, a </a:t>
            </a:r>
            <a:r>
              <a:rPr lang="en-US" dirty="0" err="1" smtClean="0"/>
              <a:t>hierarquia</a:t>
            </a:r>
            <a:r>
              <a:rPr lang="en-US" dirty="0" smtClean="0"/>
              <a:t> </a:t>
            </a:r>
            <a:r>
              <a:rPr lang="en-US" dirty="0" err="1" smtClean="0"/>
              <a:t>gera</a:t>
            </a:r>
            <a:r>
              <a:rPr lang="en-US" dirty="0" smtClean="0"/>
              <a:t> </a:t>
            </a:r>
            <a:r>
              <a:rPr lang="en-US" dirty="0" err="1" smtClean="0"/>
              <a:t>ineficiências</a:t>
            </a:r>
            <a:r>
              <a:rPr lang="en-US" dirty="0" smtClean="0"/>
              <a:t>. E, </a:t>
            </a:r>
            <a:r>
              <a:rPr lang="en-US" dirty="0" err="1" smtClean="0"/>
              <a:t>como</a:t>
            </a:r>
            <a:r>
              <a:rPr lang="en-US" dirty="0" smtClean="0"/>
              <a:t> Marx (e North)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lembra</a:t>
            </a:r>
            <a:r>
              <a:rPr lang="en-US" dirty="0" smtClean="0"/>
              <a:t>(m), </a:t>
            </a:r>
            <a:r>
              <a:rPr lang="en-US" dirty="0" err="1" smtClean="0"/>
              <a:t>ela</a:t>
            </a:r>
            <a:r>
              <a:rPr lang="en-US" dirty="0" smtClean="0"/>
              <a:t> </a:t>
            </a:r>
            <a:r>
              <a:rPr lang="en-US" dirty="0" err="1" smtClean="0"/>
              <a:t>gera</a:t>
            </a:r>
            <a:r>
              <a:rPr lang="en-US" dirty="0" smtClean="0"/>
              <a:t> </a:t>
            </a:r>
            <a:r>
              <a:rPr lang="en-US" dirty="0" err="1" smtClean="0"/>
              <a:t>desigualdades</a:t>
            </a:r>
            <a:r>
              <a:rPr lang="en-US" dirty="0" smtClean="0"/>
              <a:t> e </a:t>
            </a:r>
            <a:r>
              <a:rPr lang="en-US" dirty="0" err="1" smtClean="0"/>
              <a:t>rancores</a:t>
            </a:r>
            <a:r>
              <a:rPr lang="en-US" dirty="0" smtClean="0"/>
              <a:t>.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aprofunda</a:t>
            </a:r>
            <a:r>
              <a:rPr lang="en-US" dirty="0" smtClean="0"/>
              <a:t> a </a:t>
            </a:r>
            <a:r>
              <a:rPr lang="en-US" dirty="0" err="1" smtClean="0"/>
              <a:t>necessidade</a:t>
            </a:r>
            <a:r>
              <a:rPr lang="en-US" dirty="0" smtClean="0"/>
              <a:t> de </a:t>
            </a:r>
            <a:r>
              <a:rPr lang="en-US" dirty="0" err="1" smtClean="0"/>
              <a:t>hierarquia</a:t>
            </a:r>
            <a:r>
              <a:rPr lang="en-US" dirty="0" smtClean="0"/>
              <a:t>. </a:t>
            </a:r>
            <a:r>
              <a:rPr lang="en-US" dirty="0" err="1" smtClean="0"/>
              <a:t>Aprofundando</a:t>
            </a:r>
            <a:r>
              <a:rPr lang="en-US" dirty="0" smtClean="0"/>
              <a:t> </a:t>
            </a:r>
            <a:r>
              <a:rPr lang="en-US" dirty="0" err="1" smtClean="0"/>
              <a:t>suas</a:t>
            </a:r>
            <a:r>
              <a:rPr lang="en-US" dirty="0" smtClean="0"/>
              <a:t> </a:t>
            </a:r>
            <a:r>
              <a:rPr lang="en-US" dirty="0" err="1" smtClean="0"/>
              <a:t>ineficiências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Só</a:t>
            </a:r>
            <a:r>
              <a:rPr lang="en-US" dirty="0" smtClean="0"/>
              <a:t> as </a:t>
            </a:r>
            <a:r>
              <a:rPr lang="en-US" dirty="0" err="1" smtClean="0"/>
              <a:t>sociedades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conseguiram</a:t>
            </a:r>
            <a:r>
              <a:rPr lang="en-US" dirty="0" smtClean="0"/>
              <a:t> </a:t>
            </a:r>
            <a:r>
              <a:rPr lang="en-US" dirty="0" err="1" smtClean="0"/>
              <a:t>controlar</a:t>
            </a:r>
            <a:r>
              <a:rPr lang="en-US" dirty="0" smtClean="0"/>
              <a:t> o </a:t>
            </a:r>
            <a:r>
              <a:rPr lang="en-US" dirty="0" err="1" smtClean="0"/>
              <a:t>oportunismo</a:t>
            </a:r>
            <a:r>
              <a:rPr lang="en-US" dirty="0" smtClean="0"/>
              <a:t>  com um </a:t>
            </a:r>
            <a:r>
              <a:rPr lang="en-US" dirty="0" err="1" smtClean="0"/>
              <a:t>mínimo</a:t>
            </a:r>
            <a:r>
              <a:rPr lang="en-US" dirty="0" smtClean="0"/>
              <a:t> de </a:t>
            </a:r>
            <a:r>
              <a:rPr lang="en-US" dirty="0" err="1" smtClean="0"/>
              <a:t>imposição</a:t>
            </a:r>
            <a:r>
              <a:rPr lang="en-US" dirty="0" smtClean="0"/>
              <a:t> </a:t>
            </a:r>
            <a:r>
              <a:rPr lang="en-US" dirty="0" err="1" smtClean="0"/>
              <a:t>externa</a:t>
            </a:r>
            <a:r>
              <a:rPr lang="en-US" dirty="0" smtClean="0"/>
              <a:t> (Estado) e um </a:t>
            </a:r>
            <a:r>
              <a:rPr lang="en-US" dirty="0" err="1" smtClean="0"/>
              <a:t>máximo</a:t>
            </a:r>
            <a:r>
              <a:rPr lang="en-US" dirty="0" smtClean="0"/>
              <a:t> de </a:t>
            </a:r>
            <a:r>
              <a:rPr lang="en-US" dirty="0" err="1" smtClean="0"/>
              <a:t>circunscrição</a:t>
            </a:r>
            <a:r>
              <a:rPr lang="en-US" dirty="0" smtClean="0"/>
              <a:t> “</a:t>
            </a:r>
            <a:r>
              <a:rPr lang="en-US" dirty="0" err="1" smtClean="0"/>
              <a:t>interna</a:t>
            </a:r>
            <a:r>
              <a:rPr lang="en-US" dirty="0" smtClean="0"/>
              <a:t>” (via internalização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determinada</a:t>
            </a:r>
            <a:r>
              <a:rPr lang="en-US" dirty="0" smtClean="0"/>
              <a:t> </a:t>
            </a:r>
            <a:r>
              <a:rPr lang="en-US" dirty="0" err="1" smtClean="0"/>
              <a:t>ideologia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solidariedade</a:t>
            </a:r>
            <a:r>
              <a:rPr lang="en-US" dirty="0" smtClean="0"/>
              <a:t> e de </a:t>
            </a:r>
            <a:r>
              <a:rPr lang="en-US" dirty="0" err="1" smtClean="0"/>
              <a:t>honradez</a:t>
            </a:r>
            <a:r>
              <a:rPr lang="en-US" dirty="0" smtClean="0"/>
              <a:t>: </a:t>
            </a:r>
            <a:r>
              <a:rPr lang="en-US" dirty="0" err="1" smtClean="0"/>
              <a:t>confucionismo</a:t>
            </a:r>
            <a:r>
              <a:rPr lang="en-US" dirty="0" smtClean="0"/>
              <a:t>, </a:t>
            </a:r>
            <a:r>
              <a:rPr lang="en-US" dirty="0" err="1" smtClean="0"/>
              <a:t>judaísmo</a:t>
            </a:r>
            <a:r>
              <a:rPr lang="en-US" dirty="0" smtClean="0"/>
              <a:t>, </a:t>
            </a:r>
            <a:r>
              <a:rPr lang="en-US" dirty="0" err="1" smtClean="0"/>
              <a:t>luteranismo</a:t>
            </a:r>
            <a:r>
              <a:rPr lang="en-US" dirty="0" smtClean="0"/>
              <a:t>, </a:t>
            </a:r>
            <a:r>
              <a:rPr lang="en-US" dirty="0" err="1" smtClean="0"/>
              <a:t>calvinismo</a:t>
            </a:r>
            <a:r>
              <a:rPr lang="en-US" dirty="0" smtClean="0"/>
              <a:t>,  etc.) </a:t>
            </a:r>
            <a:r>
              <a:rPr lang="en-US" dirty="0" err="1" smtClean="0"/>
              <a:t>prosperaram</a:t>
            </a:r>
            <a:r>
              <a:rPr lang="en-US" dirty="0" smtClean="0"/>
              <a:t> no </a:t>
            </a:r>
            <a:r>
              <a:rPr lang="en-US" dirty="0" err="1" smtClean="0"/>
              <a:t>longo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E </a:t>
            </a:r>
            <a:r>
              <a:rPr lang="en-US" dirty="0" err="1" smtClean="0"/>
              <a:t>quando</a:t>
            </a:r>
            <a:r>
              <a:rPr lang="en-US" dirty="0" smtClean="0"/>
              <a:t> as </a:t>
            </a:r>
            <a:r>
              <a:rPr lang="en-US" dirty="0" err="1" smtClean="0"/>
              <a:t>práticas</a:t>
            </a:r>
            <a:r>
              <a:rPr lang="en-US" dirty="0" smtClean="0"/>
              <a:t> </a:t>
            </a:r>
            <a:r>
              <a:rPr lang="en-US" dirty="0" err="1" smtClean="0"/>
              <a:t>oportunistas</a:t>
            </a:r>
            <a:r>
              <a:rPr lang="en-US" dirty="0" smtClean="0"/>
              <a:t> </a:t>
            </a:r>
            <a:r>
              <a:rPr lang="en-US" dirty="0" err="1" smtClean="0"/>
              <a:t>passam</a:t>
            </a:r>
            <a:r>
              <a:rPr lang="en-US" dirty="0" smtClean="0"/>
              <a:t> a se </a:t>
            </a:r>
            <a:r>
              <a:rPr lang="en-US" dirty="0" err="1" smtClean="0"/>
              <a:t>impor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ideologia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solidariedade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sociedades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, </a:t>
            </a:r>
            <a:r>
              <a:rPr lang="en-US" dirty="0" err="1" smtClean="0"/>
              <a:t>até</a:t>
            </a:r>
            <a:r>
              <a:rPr lang="en-US" dirty="0" smtClean="0"/>
              <a:t> </a:t>
            </a:r>
            <a:r>
              <a:rPr lang="en-US" dirty="0" err="1" smtClean="0"/>
              <a:t>então</a:t>
            </a:r>
            <a:r>
              <a:rPr lang="en-US" dirty="0" smtClean="0"/>
              <a:t>, </a:t>
            </a:r>
            <a:r>
              <a:rPr lang="en-US" dirty="0" err="1" smtClean="0"/>
              <a:t>eram</a:t>
            </a:r>
            <a:r>
              <a:rPr lang="en-US" dirty="0" smtClean="0"/>
              <a:t> (</a:t>
            </a:r>
            <a:r>
              <a:rPr lang="en-US" dirty="0" err="1" smtClean="0"/>
              <a:t>parcialmente</a:t>
            </a:r>
            <a:r>
              <a:rPr lang="en-US" dirty="0" smtClean="0"/>
              <a:t>) </a:t>
            </a:r>
            <a:r>
              <a:rPr lang="en-US" dirty="0" err="1" smtClean="0"/>
              <a:t>regidas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última</a:t>
            </a:r>
            <a:r>
              <a:rPr lang="en-US" dirty="0" smtClean="0"/>
              <a:t>, a </a:t>
            </a:r>
            <a:r>
              <a:rPr lang="en-US" dirty="0" err="1" smtClean="0"/>
              <a:t>economia</a:t>
            </a:r>
            <a:r>
              <a:rPr lang="en-US" dirty="0" smtClean="0"/>
              <a:t> </a:t>
            </a:r>
            <a:r>
              <a:rPr lang="en-US" dirty="0" err="1" smtClean="0"/>
              <a:t>perde</a:t>
            </a:r>
            <a:r>
              <a:rPr lang="en-US" dirty="0" smtClean="0"/>
              <a:t> </a:t>
            </a:r>
            <a:r>
              <a:rPr lang="en-US" dirty="0" err="1" smtClean="0"/>
              <a:t>dinamismo</a:t>
            </a:r>
            <a:r>
              <a:rPr lang="en-US" dirty="0" smtClean="0"/>
              <a:t>. 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solidariedade</a:t>
            </a:r>
            <a:r>
              <a:rPr lang="en-US" dirty="0" smtClean="0"/>
              <a:t> é “</a:t>
            </a:r>
            <a:r>
              <a:rPr lang="en-US" dirty="0" err="1" smtClean="0"/>
              <a:t>ensinável</a:t>
            </a:r>
            <a:r>
              <a:rPr lang="en-US" dirty="0" smtClean="0"/>
              <a:t>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err="1" smtClean="0"/>
              <a:t>Tudo</a:t>
            </a:r>
            <a:r>
              <a:rPr lang="en-US" dirty="0" smtClean="0"/>
              <a:t> é </a:t>
            </a:r>
            <a:r>
              <a:rPr lang="en-US" dirty="0" err="1" smtClean="0"/>
              <a:t>ensinável</a:t>
            </a:r>
            <a:r>
              <a:rPr lang="en-US" dirty="0" smtClean="0"/>
              <a:t>. E </a:t>
            </a:r>
            <a:r>
              <a:rPr lang="en-US" dirty="0" err="1" smtClean="0"/>
              <a:t>tudo</a:t>
            </a:r>
            <a:r>
              <a:rPr lang="en-US" dirty="0" smtClean="0"/>
              <a:t> 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ensinável</a:t>
            </a:r>
            <a:r>
              <a:rPr lang="en-US" dirty="0" smtClean="0"/>
              <a:t>, </a:t>
            </a:r>
            <a:r>
              <a:rPr lang="en-US" dirty="0" err="1" smtClean="0"/>
              <a:t>só</a:t>
            </a:r>
            <a:r>
              <a:rPr lang="en-US" dirty="0" smtClean="0"/>
              <a:t> o é </a:t>
            </a:r>
            <a:r>
              <a:rPr lang="en-US" dirty="0" err="1" smtClean="0"/>
              <a:t>por</a:t>
            </a:r>
            <a:r>
              <a:rPr lang="en-US" dirty="0" smtClean="0"/>
              <a:t> ser </a:t>
            </a:r>
            <a:r>
              <a:rPr lang="en-US" dirty="0" err="1" smtClean="0"/>
              <a:t>inóbvio</a:t>
            </a:r>
            <a:r>
              <a:rPr lang="en-US" dirty="0" smtClean="0"/>
              <a:t> e, </a:t>
            </a:r>
            <a:r>
              <a:rPr lang="en-US" dirty="0" err="1" smtClean="0"/>
              <a:t>portanto</a:t>
            </a:r>
            <a:r>
              <a:rPr lang="en-US" dirty="0" smtClean="0"/>
              <a:t>, </a:t>
            </a:r>
            <a:r>
              <a:rPr lang="en-US" dirty="0" err="1" smtClean="0"/>
              <a:t>difícil</a:t>
            </a:r>
            <a:r>
              <a:rPr lang="en-US" dirty="0" smtClean="0"/>
              <a:t> de </a:t>
            </a:r>
            <a:r>
              <a:rPr lang="en-US" dirty="0" err="1" smtClean="0"/>
              <a:t>aprender</a:t>
            </a:r>
            <a:r>
              <a:rPr lang="en-US" dirty="0" smtClean="0"/>
              <a:t> e </a:t>
            </a:r>
            <a:r>
              <a:rPr lang="en-US" dirty="0" err="1" smtClean="0"/>
              <a:t>entender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circunstâncias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facilitam</a:t>
            </a:r>
            <a:r>
              <a:rPr lang="en-US" dirty="0" smtClean="0"/>
              <a:t> a </a:t>
            </a:r>
            <a:r>
              <a:rPr lang="en-US" dirty="0" err="1" smtClean="0"/>
              <a:t>aprendizagem</a:t>
            </a:r>
            <a:r>
              <a:rPr lang="en-US" dirty="0" smtClean="0"/>
              <a:t> de </a:t>
            </a:r>
            <a:r>
              <a:rPr lang="en-US" dirty="0" err="1" smtClean="0"/>
              <a:t>conteúdos</a:t>
            </a:r>
            <a:r>
              <a:rPr lang="en-US" dirty="0" smtClean="0"/>
              <a:t> </a:t>
            </a:r>
            <a:r>
              <a:rPr lang="en-US" dirty="0" err="1" smtClean="0"/>
              <a:t>particulares</a:t>
            </a:r>
            <a:r>
              <a:rPr lang="en-US" dirty="0" smtClean="0"/>
              <a:t>. As </a:t>
            </a:r>
            <a:r>
              <a:rPr lang="en-US" dirty="0" err="1" smtClean="0"/>
              <a:t>vantagens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solidariedade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evidentes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</a:p>
          <a:p>
            <a:pPr algn="just"/>
            <a:r>
              <a:rPr lang="en-US" dirty="0" smtClean="0"/>
              <a:t>1) “</a:t>
            </a:r>
            <a:r>
              <a:rPr lang="en-US" dirty="0" err="1" smtClean="0"/>
              <a:t>colocar</a:t>
            </a:r>
            <a:r>
              <a:rPr lang="en-US" dirty="0" smtClean="0"/>
              <a:t>-se no </a:t>
            </a:r>
            <a:r>
              <a:rPr lang="en-US" dirty="0" err="1" smtClean="0"/>
              <a:t>lugar</a:t>
            </a:r>
            <a:r>
              <a:rPr lang="en-US" dirty="0" smtClean="0"/>
              <a:t> do </a:t>
            </a:r>
            <a:r>
              <a:rPr lang="en-US" dirty="0" err="1" smtClean="0"/>
              <a:t>outro</a:t>
            </a:r>
            <a:r>
              <a:rPr lang="en-US" dirty="0" smtClean="0"/>
              <a:t>” é um </a:t>
            </a:r>
            <a:r>
              <a:rPr lang="en-US" dirty="0" err="1" smtClean="0"/>
              <a:t>exercício</a:t>
            </a:r>
            <a:r>
              <a:rPr lang="en-US" dirty="0" smtClean="0"/>
              <a:t> de “</a:t>
            </a:r>
            <a:r>
              <a:rPr lang="en-US" dirty="0" err="1" smtClean="0"/>
              <a:t>memória</a:t>
            </a:r>
            <a:r>
              <a:rPr lang="en-US" dirty="0" smtClean="0"/>
              <a:t>”; </a:t>
            </a:r>
            <a:r>
              <a:rPr lang="en-US" dirty="0" err="1" smtClean="0"/>
              <a:t>onde</a:t>
            </a:r>
            <a:r>
              <a:rPr lang="en-US" dirty="0" smtClean="0"/>
              <a:t> o </a:t>
            </a:r>
            <a:r>
              <a:rPr lang="en-US" dirty="0" err="1" smtClean="0"/>
              <a:t>dono</a:t>
            </a:r>
            <a:r>
              <a:rPr lang="en-US" dirty="0" smtClean="0"/>
              <a:t> do </a:t>
            </a:r>
            <a:r>
              <a:rPr lang="en-US" dirty="0" err="1" smtClean="0"/>
              <a:t>restaurante</a:t>
            </a:r>
            <a:r>
              <a:rPr lang="en-US" dirty="0" smtClean="0"/>
              <a:t> de </a:t>
            </a:r>
            <a:r>
              <a:rPr lang="en-US" dirty="0" err="1" smtClean="0"/>
              <a:t>hoje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o </a:t>
            </a:r>
            <a:r>
              <a:rPr lang="en-US" dirty="0" err="1" smtClean="0"/>
              <a:t>auxiliar</a:t>
            </a:r>
            <a:r>
              <a:rPr lang="en-US" dirty="0" smtClean="0"/>
              <a:t> de </a:t>
            </a:r>
            <a:r>
              <a:rPr lang="en-US" dirty="0" err="1" smtClean="0"/>
              <a:t>cozinha</a:t>
            </a:r>
            <a:r>
              <a:rPr lang="en-US" dirty="0" smtClean="0"/>
              <a:t> de </a:t>
            </a:r>
            <a:r>
              <a:rPr lang="en-US" dirty="0" err="1" smtClean="0"/>
              <a:t>ontem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2) o </a:t>
            </a:r>
            <a:r>
              <a:rPr lang="en-US" dirty="0" err="1" smtClean="0"/>
              <a:t>ganho</a:t>
            </a:r>
            <a:r>
              <a:rPr lang="en-US" dirty="0" smtClean="0"/>
              <a:t> de </a:t>
            </a:r>
            <a:r>
              <a:rPr lang="en-US" dirty="0" err="1" smtClean="0"/>
              <a:t>reputação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“</a:t>
            </a:r>
            <a:r>
              <a:rPr lang="en-US" dirty="0" err="1" smtClean="0"/>
              <a:t>origem</a:t>
            </a:r>
            <a:r>
              <a:rPr lang="en-US" dirty="0" smtClean="0"/>
              <a:t>” </a:t>
            </a:r>
            <a:r>
              <a:rPr lang="en-US" dirty="0" err="1" smtClean="0"/>
              <a:t>faz</a:t>
            </a:r>
            <a:r>
              <a:rPr lang="en-US" dirty="0" smtClean="0"/>
              <a:t> com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sucesso</a:t>
            </a:r>
            <a:r>
              <a:rPr lang="en-US" dirty="0" smtClean="0"/>
              <a:t> de um </a:t>
            </a:r>
            <a:r>
              <a:rPr lang="en-US" dirty="0" err="1" smtClean="0"/>
              <a:t>transborde</a:t>
            </a:r>
            <a:r>
              <a:rPr lang="en-US" dirty="0" smtClean="0"/>
              <a:t> </a:t>
            </a:r>
            <a:r>
              <a:rPr lang="en-US" dirty="0" err="1" smtClean="0"/>
              <a:t>positivamente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demais</a:t>
            </a:r>
            <a:r>
              <a:rPr lang="en-US" dirty="0" smtClean="0"/>
              <a:t> </a:t>
            </a:r>
            <a:r>
              <a:rPr lang="en-US" dirty="0" err="1" smtClean="0"/>
              <a:t>agentes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;</a:t>
            </a:r>
          </a:p>
          <a:p>
            <a:pPr algn="just"/>
            <a:r>
              <a:rPr lang="en-US" dirty="0" smtClean="0"/>
              <a:t>3) </a:t>
            </a:r>
            <a:r>
              <a:rPr lang="en-US" dirty="0" err="1" smtClean="0"/>
              <a:t>onde</a:t>
            </a:r>
            <a:r>
              <a:rPr lang="en-US" dirty="0" smtClean="0"/>
              <a:t> </a:t>
            </a:r>
            <a:r>
              <a:rPr lang="en-US" dirty="0" err="1" smtClean="0"/>
              <a:t>existam</a:t>
            </a:r>
            <a:r>
              <a:rPr lang="en-US" dirty="0" smtClean="0"/>
              <a:t> INSTITUIÇÕES </a:t>
            </a:r>
            <a:r>
              <a:rPr lang="en-US" dirty="0" err="1" smtClean="0"/>
              <a:t>responsáveis</a:t>
            </a:r>
            <a:r>
              <a:rPr lang="en-US" dirty="0" smtClean="0"/>
              <a:t>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promoção</a:t>
            </a:r>
            <a:r>
              <a:rPr lang="en-US" dirty="0" smtClean="0"/>
              <a:t> do </a:t>
            </a:r>
            <a:r>
              <a:rPr lang="en-US" dirty="0" err="1" smtClean="0"/>
              <a:t>diálogo</a:t>
            </a:r>
            <a:r>
              <a:rPr lang="en-US" dirty="0" smtClean="0"/>
              <a:t> e </a:t>
            </a:r>
            <a:r>
              <a:rPr lang="en-US" dirty="0" err="1" smtClean="0"/>
              <a:t>pela</a:t>
            </a:r>
            <a:r>
              <a:rPr lang="en-US" dirty="0" smtClean="0"/>
              <a:t> </a:t>
            </a:r>
            <a:r>
              <a:rPr lang="en-US" dirty="0" err="1" smtClean="0"/>
              <a:t>punição</a:t>
            </a:r>
            <a:r>
              <a:rPr lang="en-US" dirty="0" smtClean="0"/>
              <a:t> “</a:t>
            </a:r>
            <a:r>
              <a:rPr lang="en-US" dirty="0" err="1" smtClean="0"/>
              <a:t>socioeconômica</a:t>
            </a:r>
            <a:r>
              <a:rPr lang="en-US" dirty="0" smtClean="0"/>
              <a:t>” dos </a:t>
            </a:r>
            <a:r>
              <a:rPr lang="en-US" dirty="0" err="1" smtClean="0"/>
              <a:t>agentes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apegam</a:t>
            </a:r>
            <a:r>
              <a:rPr lang="en-US" dirty="0" smtClean="0"/>
              <a:t> a </a:t>
            </a:r>
            <a:r>
              <a:rPr lang="en-US" dirty="0" err="1" smtClean="0"/>
              <a:t>práticas</a:t>
            </a:r>
            <a:r>
              <a:rPr lang="en-US" dirty="0" smtClean="0"/>
              <a:t> </a:t>
            </a:r>
            <a:r>
              <a:rPr lang="en-US" dirty="0" err="1" smtClean="0"/>
              <a:t>oportunistas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solidariedade</a:t>
            </a:r>
            <a:r>
              <a:rPr lang="en-US" dirty="0" smtClean="0"/>
              <a:t> é “</a:t>
            </a:r>
            <a:r>
              <a:rPr lang="en-US" dirty="0" err="1" smtClean="0"/>
              <a:t>ensinável</a:t>
            </a:r>
            <a:r>
              <a:rPr lang="en-US" dirty="0" smtClean="0"/>
              <a:t>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economês</a:t>
            </a:r>
            <a:r>
              <a:rPr lang="en-US" dirty="0" smtClean="0"/>
              <a:t>, </a:t>
            </a:r>
            <a:r>
              <a:rPr lang="en-US" dirty="0" err="1" smtClean="0"/>
              <a:t>diríamos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as </a:t>
            </a:r>
            <a:r>
              <a:rPr lang="en-US" dirty="0" err="1" smtClean="0"/>
              <a:t>vantagens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solidariedade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facilmente</a:t>
            </a:r>
            <a:r>
              <a:rPr lang="en-US" dirty="0" smtClean="0"/>
              <a:t> </a:t>
            </a:r>
            <a:r>
              <a:rPr lang="en-US" dirty="0" err="1" smtClean="0"/>
              <a:t>perceptíveis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onde</a:t>
            </a:r>
            <a:r>
              <a:rPr lang="en-US" dirty="0" smtClean="0"/>
              <a:t> o </a:t>
            </a:r>
            <a:r>
              <a:rPr lang="en-US" dirty="0" err="1" smtClean="0"/>
              <a:t>ingresso</a:t>
            </a:r>
            <a:r>
              <a:rPr lang="en-US" dirty="0" smtClean="0"/>
              <a:t> é </a:t>
            </a:r>
            <a:r>
              <a:rPr lang="en-US" dirty="0" err="1" smtClean="0"/>
              <a:t>livre</a:t>
            </a:r>
            <a:r>
              <a:rPr lang="en-US" dirty="0" smtClean="0"/>
              <a:t>, </a:t>
            </a:r>
            <a:r>
              <a:rPr lang="en-US" dirty="0" err="1" smtClean="0"/>
              <a:t>onde</a:t>
            </a:r>
            <a:r>
              <a:rPr lang="en-US" dirty="0" smtClean="0"/>
              <a:t> as </a:t>
            </a:r>
            <a:r>
              <a:rPr lang="en-US" dirty="0" err="1" smtClean="0"/>
              <a:t>economias</a:t>
            </a:r>
            <a:r>
              <a:rPr lang="en-US" dirty="0" smtClean="0"/>
              <a:t> </a:t>
            </a:r>
            <a:r>
              <a:rPr lang="en-US" dirty="0" err="1" smtClean="0"/>
              <a:t>externas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importantes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as </a:t>
            </a:r>
            <a:r>
              <a:rPr lang="en-US" dirty="0" err="1" smtClean="0"/>
              <a:t>internas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competitividade</a:t>
            </a:r>
            <a:r>
              <a:rPr lang="en-US" dirty="0" smtClean="0"/>
              <a:t> 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caracterizadas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rica</a:t>
            </a:r>
            <a:r>
              <a:rPr lang="en-US" dirty="0" smtClean="0"/>
              <a:t> e </a:t>
            </a:r>
            <a:r>
              <a:rPr lang="en-US" dirty="0" err="1" smtClean="0"/>
              <a:t>complexa</a:t>
            </a:r>
            <a:r>
              <a:rPr lang="en-US" dirty="0" smtClean="0"/>
              <a:t> </a:t>
            </a:r>
            <a:r>
              <a:rPr lang="en-US" dirty="0" err="1" smtClean="0"/>
              <a:t>institucionalidade</a:t>
            </a:r>
            <a:r>
              <a:rPr lang="en-US" dirty="0" smtClean="0"/>
              <a:t> </a:t>
            </a:r>
            <a:r>
              <a:rPr lang="en-US" dirty="0" err="1" smtClean="0"/>
              <a:t>não-governamental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Vitivinicultura</a:t>
            </a:r>
            <a:r>
              <a:rPr lang="en-US" dirty="0" smtClean="0"/>
              <a:t>, </a:t>
            </a:r>
            <a:r>
              <a:rPr lang="en-US" dirty="0" err="1" smtClean="0"/>
              <a:t>gastronomia</a:t>
            </a:r>
            <a:r>
              <a:rPr lang="en-US" dirty="0" smtClean="0"/>
              <a:t> (e </a:t>
            </a:r>
            <a:r>
              <a:rPr lang="en-US" dirty="0" err="1" smtClean="0"/>
              <a:t>todos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serviços</a:t>
            </a:r>
            <a:r>
              <a:rPr lang="en-US" dirty="0" smtClean="0"/>
              <a:t> de </a:t>
            </a:r>
            <a:r>
              <a:rPr lang="en-US" dirty="0" err="1" smtClean="0"/>
              <a:t>turismo</a:t>
            </a:r>
            <a:r>
              <a:rPr lang="en-US" dirty="0" smtClean="0"/>
              <a:t>) </a:t>
            </a:r>
            <a:r>
              <a:rPr lang="en-US" dirty="0" err="1" smtClean="0"/>
              <a:t>processamento</a:t>
            </a:r>
            <a:r>
              <a:rPr lang="en-US" dirty="0" smtClean="0"/>
              <a:t> do </a:t>
            </a:r>
            <a:r>
              <a:rPr lang="en-US" dirty="0" err="1" smtClean="0"/>
              <a:t>leite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de </a:t>
            </a:r>
            <a:r>
              <a:rPr lang="en-US" dirty="0" err="1" smtClean="0"/>
              <a:t>livre</a:t>
            </a:r>
            <a:r>
              <a:rPr lang="en-US" dirty="0" smtClean="0"/>
              <a:t> </a:t>
            </a:r>
            <a:r>
              <a:rPr lang="en-US" dirty="0" err="1" smtClean="0"/>
              <a:t>entrada</a:t>
            </a:r>
            <a:r>
              <a:rPr lang="en-US" dirty="0" smtClean="0"/>
              <a:t>, </a:t>
            </a:r>
            <a:r>
              <a:rPr lang="en-US" dirty="0" err="1" smtClean="0"/>
              <a:t>assentadas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externalidades</a:t>
            </a:r>
            <a:r>
              <a:rPr lang="en-US" dirty="0" smtClean="0"/>
              <a:t> e </a:t>
            </a:r>
            <a:r>
              <a:rPr lang="en-US" dirty="0" err="1" smtClean="0"/>
              <a:t>caracterizadas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</a:t>
            </a:r>
            <a:r>
              <a:rPr lang="en-US" dirty="0" err="1" smtClean="0"/>
              <a:t>complexos</a:t>
            </a:r>
            <a:r>
              <a:rPr lang="en-US" dirty="0" smtClean="0"/>
              <a:t> e </a:t>
            </a:r>
            <a:r>
              <a:rPr lang="en-US" dirty="0" err="1" smtClean="0"/>
              <a:t>ricos</a:t>
            </a:r>
            <a:r>
              <a:rPr lang="en-US" dirty="0" smtClean="0"/>
              <a:t> de </a:t>
            </a:r>
            <a:r>
              <a:rPr lang="en-US" dirty="0" err="1" smtClean="0"/>
              <a:t>governança</a:t>
            </a:r>
            <a:r>
              <a:rPr lang="en-US" dirty="0" smtClean="0"/>
              <a:t> </a:t>
            </a:r>
            <a:r>
              <a:rPr lang="en-US" dirty="0" err="1" smtClean="0"/>
              <a:t>interna</a:t>
            </a:r>
            <a:r>
              <a:rPr lang="en-US" dirty="0" smtClean="0"/>
              <a:t> (</a:t>
            </a:r>
            <a:r>
              <a:rPr lang="en-US" dirty="0" err="1" smtClean="0"/>
              <a:t>Associações</a:t>
            </a:r>
            <a:r>
              <a:rPr lang="en-US" dirty="0" smtClean="0"/>
              <a:t>, </a:t>
            </a:r>
            <a:r>
              <a:rPr lang="en-US" dirty="0" err="1" smtClean="0"/>
              <a:t>Cooperativas</a:t>
            </a:r>
            <a:r>
              <a:rPr lang="en-US" dirty="0" smtClean="0"/>
              <a:t>, </a:t>
            </a:r>
            <a:r>
              <a:rPr lang="en-US" dirty="0" err="1" smtClean="0"/>
              <a:t>Sindicatos</a:t>
            </a:r>
            <a:r>
              <a:rPr lang="en-US" dirty="0" smtClean="0"/>
              <a:t>, etc.).</a:t>
            </a:r>
          </a:p>
          <a:p>
            <a:pPr algn="just"/>
            <a:r>
              <a:rPr lang="en-US" dirty="0" smtClean="0"/>
              <a:t> O </a:t>
            </a:r>
            <a:r>
              <a:rPr lang="en-US" dirty="0" err="1" smtClean="0"/>
              <a:t>elemento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complexo</a:t>
            </a:r>
            <a:r>
              <a:rPr lang="en-US" dirty="0" smtClean="0"/>
              <a:t> é a </a:t>
            </a:r>
            <a:r>
              <a:rPr lang="en-US" dirty="0" err="1" smtClean="0"/>
              <a:t>externalidade</a:t>
            </a:r>
            <a:r>
              <a:rPr lang="en-US" dirty="0" smtClean="0"/>
              <a:t>. Um </a:t>
            </a:r>
            <a:r>
              <a:rPr lang="en-US" dirty="0" err="1" smtClean="0"/>
              <a:t>exemplo</a:t>
            </a:r>
            <a:r>
              <a:rPr lang="en-US" dirty="0" smtClean="0"/>
              <a:t> </a:t>
            </a:r>
            <a:r>
              <a:rPr lang="en-US" dirty="0" err="1" smtClean="0"/>
              <a:t>ajuda</a:t>
            </a:r>
            <a:r>
              <a:rPr lang="en-US" dirty="0" smtClean="0"/>
              <a:t> a </a:t>
            </a:r>
            <a:r>
              <a:rPr lang="en-US" dirty="0" err="1" smtClean="0"/>
              <a:t>compreensão</a:t>
            </a:r>
            <a:r>
              <a:rPr lang="en-US" dirty="0" smtClean="0"/>
              <a:t>: a </a:t>
            </a:r>
            <a:r>
              <a:rPr lang="en-US" dirty="0" err="1" smtClean="0"/>
              <a:t>construção</a:t>
            </a:r>
            <a:r>
              <a:rPr lang="en-US" dirty="0" smtClean="0"/>
              <a:t> de um novo </a:t>
            </a:r>
            <a:r>
              <a:rPr lang="en-US" dirty="0" err="1" smtClean="0"/>
              <a:t>parque</a:t>
            </a:r>
            <a:r>
              <a:rPr lang="en-US" dirty="0" smtClean="0"/>
              <a:t> </a:t>
            </a:r>
            <a:r>
              <a:rPr lang="en-US" dirty="0" err="1" smtClean="0"/>
              <a:t>temático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Gramado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deprime</a:t>
            </a:r>
            <a:r>
              <a:rPr lang="en-US" dirty="0" smtClean="0"/>
              <a:t> a </a:t>
            </a:r>
            <a:r>
              <a:rPr lang="en-US" dirty="0" err="1" smtClean="0"/>
              <a:t>rentabilidade</a:t>
            </a:r>
            <a:r>
              <a:rPr lang="en-US" dirty="0" smtClean="0"/>
              <a:t> das </a:t>
            </a:r>
            <a:r>
              <a:rPr lang="en-US" dirty="0" err="1" smtClean="0"/>
              <a:t>atrações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existentes</a:t>
            </a:r>
            <a:r>
              <a:rPr lang="en-US" dirty="0" smtClean="0"/>
              <a:t>, </a:t>
            </a:r>
            <a:r>
              <a:rPr lang="en-US" dirty="0" err="1" smtClean="0"/>
              <a:t>pois</a:t>
            </a:r>
            <a:r>
              <a:rPr lang="en-US" dirty="0" smtClean="0"/>
              <a:t> </a:t>
            </a:r>
            <a:r>
              <a:rPr lang="en-US" dirty="0" err="1" smtClean="0"/>
              <a:t>promove</a:t>
            </a:r>
            <a:r>
              <a:rPr lang="en-US" dirty="0" smtClean="0"/>
              <a:t> a </a:t>
            </a:r>
            <a:r>
              <a:rPr lang="en-US" dirty="0" err="1" smtClean="0"/>
              <a:t>vinda</a:t>
            </a:r>
            <a:r>
              <a:rPr lang="en-US" dirty="0" smtClean="0"/>
              <a:t> de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turistas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o </a:t>
            </a:r>
            <a:r>
              <a:rPr lang="en-US" dirty="0" err="1" smtClean="0"/>
              <a:t>território</a:t>
            </a:r>
            <a:r>
              <a:rPr lang="en-US" dirty="0" smtClean="0"/>
              <a:t>. Tal </a:t>
            </a:r>
            <a:r>
              <a:rPr lang="en-US" dirty="0" err="1" smtClean="0"/>
              <a:t>como</a:t>
            </a:r>
            <a:r>
              <a:rPr lang="en-US" dirty="0" smtClean="0"/>
              <a:t> num shopping center, </a:t>
            </a:r>
            <a:r>
              <a:rPr lang="en-US" dirty="0" err="1" smtClean="0"/>
              <a:t>onde</a:t>
            </a:r>
            <a:r>
              <a:rPr lang="en-US" dirty="0" smtClean="0"/>
              <a:t> a </a:t>
            </a:r>
            <a:r>
              <a:rPr lang="en-US" dirty="0" err="1" smtClean="0"/>
              <a:t>abertura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livraria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bar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ajudar</a:t>
            </a:r>
            <a:r>
              <a:rPr lang="en-US" dirty="0" smtClean="0"/>
              <a:t> as </a:t>
            </a:r>
            <a:r>
              <a:rPr lang="en-US" dirty="0" err="1" smtClean="0"/>
              <a:t>lojas</a:t>
            </a:r>
            <a:r>
              <a:rPr lang="en-US" dirty="0" smtClean="0"/>
              <a:t> de </a:t>
            </a:r>
            <a:r>
              <a:rPr lang="en-US" dirty="0" err="1" smtClean="0"/>
              <a:t>roupa</a:t>
            </a:r>
            <a:r>
              <a:rPr lang="en-US" dirty="0" smtClean="0"/>
              <a:t>,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vez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maridos</a:t>
            </a:r>
            <a:r>
              <a:rPr lang="en-US" dirty="0" smtClean="0"/>
              <a:t> </a:t>
            </a:r>
            <a:r>
              <a:rPr lang="en-US" dirty="0" err="1" smtClean="0"/>
              <a:t>ganham</a:t>
            </a:r>
            <a:r>
              <a:rPr lang="en-US" dirty="0" smtClean="0"/>
              <a:t> </a:t>
            </a:r>
            <a:r>
              <a:rPr lang="en-US" dirty="0" err="1" smtClean="0"/>
              <a:t>opções</a:t>
            </a:r>
            <a:r>
              <a:rPr lang="en-US" dirty="0" smtClean="0"/>
              <a:t> de </a:t>
            </a:r>
            <a:r>
              <a:rPr lang="en-US" dirty="0" err="1" smtClean="0"/>
              <a:t>lazer</a:t>
            </a:r>
            <a:r>
              <a:rPr lang="en-US" dirty="0" smtClean="0"/>
              <a:t> </a:t>
            </a:r>
            <a:r>
              <a:rPr lang="en-US" dirty="0" err="1" smtClean="0"/>
              <a:t>durante</a:t>
            </a:r>
            <a:r>
              <a:rPr lang="en-US" dirty="0" smtClean="0"/>
              <a:t> o “ritual </a:t>
            </a:r>
            <a:r>
              <a:rPr lang="en-US" dirty="0" err="1" smtClean="0"/>
              <a:t>incompreensível</a:t>
            </a:r>
            <a:r>
              <a:rPr lang="en-US" dirty="0" smtClean="0"/>
              <a:t>” (</a:t>
            </a:r>
            <a:r>
              <a:rPr lang="en-US" dirty="0" err="1" smtClean="0"/>
              <a:t>Constanza</a:t>
            </a:r>
            <a:r>
              <a:rPr lang="en-US" dirty="0" smtClean="0"/>
              <a:t> </a:t>
            </a:r>
            <a:r>
              <a:rPr lang="en-US" dirty="0" err="1" smtClean="0"/>
              <a:t>Pascolato</a:t>
            </a:r>
            <a:r>
              <a:rPr lang="en-US" dirty="0" smtClean="0"/>
              <a:t>). 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</a:t>
            </a:r>
            <a:r>
              <a:rPr lang="en-US" dirty="0" err="1" smtClean="0"/>
              <a:t>solidariedade</a:t>
            </a:r>
            <a:r>
              <a:rPr lang="en-US" dirty="0" smtClean="0"/>
              <a:t> é “</a:t>
            </a:r>
            <a:r>
              <a:rPr lang="en-US" dirty="0" err="1" smtClean="0"/>
              <a:t>ensinável</a:t>
            </a:r>
            <a:r>
              <a:rPr lang="en-US" dirty="0" smtClean="0"/>
              <a:t>”?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resistências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todas</a:t>
            </a:r>
            <a:r>
              <a:rPr lang="en-US" dirty="0" smtClean="0"/>
              <a:t> as </a:t>
            </a:r>
            <a:r>
              <a:rPr lang="en-US" dirty="0" err="1" smtClean="0"/>
              <a:t>partes</a:t>
            </a:r>
            <a:r>
              <a:rPr lang="en-US" dirty="0" smtClean="0"/>
              <a:t> a “</a:t>
            </a:r>
            <a:r>
              <a:rPr lang="en-US" dirty="0" err="1" smtClean="0"/>
              <a:t>novidadismos</a:t>
            </a:r>
            <a:r>
              <a:rPr lang="en-US" dirty="0" smtClean="0"/>
              <a:t>”. </a:t>
            </a:r>
            <a:r>
              <a:rPr lang="en-US" dirty="0" err="1" smtClean="0"/>
              <a:t>Especialmente</a:t>
            </a:r>
            <a:r>
              <a:rPr lang="en-US" dirty="0" smtClean="0"/>
              <a:t> 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atenta</a:t>
            </a:r>
            <a:r>
              <a:rPr lang="en-US" dirty="0" smtClean="0"/>
              <a:t> contra o </a:t>
            </a:r>
            <a:r>
              <a:rPr lang="en-US" dirty="0" err="1" smtClean="0"/>
              <a:t>senso-comum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todo</a:t>
            </a:r>
            <a:r>
              <a:rPr lang="en-US" dirty="0" smtClean="0"/>
              <a:t> o </a:t>
            </a:r>
            <a:r>
              <a:rPr lang="en-US" dirty="0" err="1" smtClean="0"/>
              <a:t>jogo</a:t>
            </a:r>
            <a:r>
              <a:rPr lang="en-US" dirty="0" smtClean="0"/>
              <a:t> é de soma zero (se </a:t>
            </a:r>
            <a:r>
              <a:rPr lang="en-US" dirty="0" err="1" smtClean="0"/>
              <a:t>alguém</a:t>
            </a:r>
            <a:r>
              <a:rPr lang="en-US" dirty="0" smtClean="0"/>
              <a:t> </a:t>
            </a:r>
            <a:r>
              <a:rPr lang="en-US" dirty="0" err="1" smtClean="0"/>
              <a:t>ganha</a:t>
            </a:r>
            <a:r>
              <a:rPr lang="en-US" dirty="0" smtClean="0"/>
              <a:t>, é </a:t>
            </a:r>
            <a:r>
              <a:rPr lang="en-US" dirty="0" err="1" smtClean="0"/>
              <a:t>porque</a:t>
            </a:r>
            <a:r>
              <a:rPr lang="en-US" dirty="0" smtClean="0"/>
              <a:t> </a:t>
            </a:r>
            <a:r>
              <a:rPr lang="en-US" dirty="0" err="1" smtClean="0"/>
              <a:t>passou</a:t>
            </a:r>
            <a:r>
              <a:rPr lang="en-US" dirty="0" smtClean="0"/>
              <a:t> a </a:t>
            </a:r>
            <a:r>
              <a:rPr lang="en-US" dirty="0" err="1" smtClean="0"/>
              <a:t>perna</a:t>
            </a:r>
            <a:r>
              <a:rPr lang="en-US" dirty="0" smtClean="0"/>
              <a:t> no </a:t>
            </a:r>
            <a:r>
              <a:rPr lang="en-US" dirty="0" err="1" smtClean="0"/>
              <a:t>outro</a:t>
            </a:r>
            <a:r>
              <a:rPr lang="en-US" dirty="0" smtClean="0"/>
              <a:t>!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existem</a:t>
            </a:r>
            <a:r>
              <a:rPr lang="en-US" dirty="0" smtClean="0"/>
              <a:t> </a:t>
            </a:r>
            <a:r>
              <a:rPr lang="en-US" dirty="0" err="1" smtClean="0"/>
              <a:t>jogos</a:t>
            </a:r>
            <a:r>
              <a:rPr lang="en-US" dirty="0" smtClean="0"/>
              <a:t> </a:t>
            </a:r>
            <a:r>
              <a:rPr lang="en-US" dirty="0" err="1" smtClean="0"/>
              <a:t>ganha</a:t>
            </a:r>
            <a:r>
              <a:rPr lang="en-US" dirty="0" smtClean="0"/>
              <a:t>-</a:t>
            </a:r>
            <a:r>
              <a:rPr lang="en-US" dirty="0" err="1" smtClean="0"/>
              <a:t>ganha</a:t>
            </a:r>
            <a:r>
              <a:rPr lang="en-US" dirty="0" smtClean="0"/>
              <a:t>!)</a:t>
            </a:r>
          </a:p>
          <a:p>
            <a:pPr algn="just"/>
            <a:r>
              <a:rPr lang="en-US" dirty="0" smtClean="0"/>
              <a:t>E </a:t>
            </a:r>
            <a:r>
              <a:rPr lang="en-US" dirty="0" err="1" smtClean="0"/>
              <a:t>quanto</a:t>
            </a:r>
            <a:r>
              <a:rPr lang="en-US" dirty="0" smtClean="0"/>
              <a:t> o </a:t>
            </a:r>
            <a:r>
              <a:rPr lang="en-US" dirty="0" err="1" smtClean="0"/>
              <a:t>novidadismo</a:t>
            </a:r>
            <a:r>
              <a:rPr lang="en-US" dirty="0" smtClean="0"/>
              <a:t> </a:t>
            </a:r>
            <a:r>
              <a:rPr lang="en-US" dirty="0" err="1" smtClean="0"/>
              <a:t>envolve</a:t>
            </a:r>
            <a:r>
              <a:rPr lang="en-US" dirty="0" smtClean="0"/>
              <a:t> defender a </a:t>
            </a:r>
            <a:r>
              <a:rPr lang="en-US" dirty="0" err="1" smtClean="0"/>
              <a:t>mobilidade</a:t>
            </a:r>
            <a:r>
              <a:rPr lang="en-US" dirty="0" smtClean="0"/>
              <a:t> social, o </a:t>
            </a:r>
            <a:r>
              <a:rPr lang="en-US" dirty="0" err="1" smtClean="0"/>
              <a:t>aprofundamento</a:t>
            </a:r>
            <a:r>
              <a:rPr lang="en-US" dirty="0" smtClean="0"/>
              <a:t> do </a:t>
            </a:r>
            <a:r>
              <a:rPr lang="en-US" dirty="0" err="1" smtClean="0"/>
              <a:t>livre</a:t>
            </a:r>
            <a:r>
              <a:rPr lang="en-US" dirty="0" smtClean="0"/>
              <a:t> </a:t>
            </a:r>
            <a:r>
              <a:rPr lang="en-US" dirty="0" err="1" smtClean="0"/>
              <a:t>ingresso</a:t>
            </a:r>
            <a:r>
              <a:rPr lang="en-US" dirty="0" smtClean="0"/>
              <a:t>, a </a:t>
            </a:r>
            <a:r>
              <a:rPr lang="en-US" dirty="0" err="1" smtClean="0"/>
              <a:t>alteridade</a:t>
            </a:r>
            <a:r>
              <a:rPr lang="en-US" dirty="0" smtClean="0"/>
              <a:t> no </a:t>
            </a:r>
            <a:r>
              <a:rPr lang="en-US" dirty="0" err="1" smtClean="0"/>
              <a:t>poder</a:t>
            </a:r>
            <a:r>
              <a:rPr lang="en-US" dirty="0" smtClean="0"/>
              <a:t>, </a:t>
            </a:r>
            <a:r>
              <a:rPr lang="en-US" dirty="0" err="1" smtClean="0"/>
              <a:t>então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sempre</a:t>
            </a:r>
            <a:r>
              <a:rPr lang="en-US" dirty="0" smtClean="0"/>
              <a:t> </a:t>
            </a:r>
            <a:r>
              <a:rPr lang="en-US" dirty="0" err="1" smtClean="0"/>
              <a:t>algum</a:t>
            </a:r>
            <a:r>
              <a:rPr lang="en-US" dirty="0" smtClean="0"/>
              <a:t> “coronel” </a:t>
            </a:r>
            <a:r>
              <a:rPr lang="en-US" dirty="0" err="1" smtClean="0"/>
              <a:t>interessado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demonstrar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 </a:t>
            </a:r>
            <a:r>
              <a:rPr lang="en-US" dirty="0" err="1" smtClean="0"/>
              <a:t>idéia</a:t>
            </a:r>
            <a:r>
              <a:rPr lang="en-US" dirty="0" smtClean="0"/>
              <a:t> é “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bonita</a:t>
            </a:r>
            <a:r>
              <a:rPr lang="en-US" dirty="0" smtClean="0"/>
              <a:t> no </a:t>
            </a:r>
            <a:r>
              <a:rPr lang="en-US" dirty="0" err="1" smtClean="0"/>
              <a:t>papel</a:t>
            </a:r>
            <a:r>
              <a:rPr lang="en-US" dirty="0" smtClean="0"/>
              <a:t>, 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totalmente</a:t>
            </a:r>
            <a:r>
              <a:rPr lang="en-US" dirty="0" smtClean="0"/>
              <a:t> </a:t>
            </a:r>
            <a:r>
              <a:rPr lang="en-US" dirty="0" err="1" smtClean="0"/>
              <a:t>utópica</a:t>
            </a:r>
            <a:r>
              <a:rPr lang="en-US" dirty="0" smtClean="0"/>
              <a:t>!” </a:t>
            </a:r>
          </a:p>
          <a:p>
            <a:pPr algn="just"/>
            <a:r>
              <a:rPr lang="en-US" dirty="0" err="1" smtClean="0"/>
              <a:t>Felizmente</a:t>
            </a:r>
            <a:r>
              <a:rPr lang="en-US" dirty="0" smtClean="0"/>
              <a:t>, </a:t>
            </a:r>
            <a:r>
              <a:rPr lang="en-US" dirty="0" err="1" smtClean="0"/>
              <a:t>contamos</a:t>
            </a:r>
            <a:r>
              <a:rPr lang="en-US" dirty="0" smtClean="0"/>
              <a:t> com </a:t>
            </a:r>
            <a:r>
              <a:rPr lang="en-US" dirty="0" err="1" smtClean="0"/>
              <a:t>aliados</a:t>
            </a:r>
            <a:r>
              <a:rPr lang="en-US" dirty="0" smtClean="0"/>
              <a:t> no </a:t>
            </a:r>
            <a:r>
              <a:rPr lang="en-US" dirty="0" err="1" smtClean="0"/>
              <a:t>coração</a:t>
            </a:r>
            <a:r>
              <a:rPr lang="en-US" dirty="0" smtClean="0"/>
              <a:t> </a:t>
            </a:r>
            <a:r>
              <a:rPr lang="en-US" dirty="0" err="1" smtClean="0"/>
              <a:t>mesmo</a:t>
            </a:r>
            <a:r>
              <a:rPr lang="en-US" dirty="0" smtClean="0"/>
              <a:t> do </a:t>
            </a:r>
            <a:r>
              <a:rPr lang="en-US" dirty="0" err="1" smtClean="0"/>
              <a:t>discurso</a:t>
            </a:r>
            <a:r>
              <a:rPr lang="en-US" dirty="0" smtClean="0"/>
              <a:t> </a:t>
            </a:r>
            <a:r>
              <a:rPr lang="en-US" dirty="0" err="1" smtClean="0"/>
              <a:t>conservador</a:t>
            </a:r>
            <a:r>
              <a:rPr lang="en-US" dirty="0" smtClean="0"/>
              <a:t>: o </a:t>
            </a:r>
            <a:r>
              <a:rPr lang="en-US" dirty="0" err="1" smtClean="0"/>
              <a:t>discurso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“</a:t>
            </a:r>
            <a:r>
              <a:rPr lang="en-US" dirty="0" err="1" smtClean="0"/>
              <a:t>Administração</a:t>
            </a:r>
            <a:r>
              <a:rPr lang="en-US" dirty="0" smtClean="0"/>
              <a:t> de </a:t>
            </a:r>
            <a:r>
              <a:rPr lang="en-US" dirty="0" err="1" smtClean="0"/>
              <a:t>Empresas</a:t>
            </a:r>
            <a:r>
              <a:rPr lang="en-US" dirty="0" smtClean="0"/>
              <a:t>”, </a:t>
            </a:r>
            <a:r>
              <a:rPr lang="en-US" dirty="0" err="1" smtClean="0"/>
              <a:t>que</a:t>
            </a:r>
            <a:r>
              <a:rPr lang="en-US" dirty="0" smtClean="0"/>
              <a:t>,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termos</a:t>
            </a:r>
            <a:r>
              <a:rPr lang="en-US" dirty="0" smtClean="0"/>
              <a:t> de </a:t>
            </a:r>
            <a:r>
              <a:rPr lang="en-US" dirty="0" err="1" smtClean="0"/>
              <a:t>Coase</a:t>
            </a:r>
            <a:r>
              <a:rPr lang="en-US" dirty="0" smtClean="0"/>
              <a:t>, é o </a:t>
            </a:r>
            <a:r>
              <a:rPr lang="en-US" dirty="0" err="1" smtClean="0"/>
              <a:t>discurso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“</a:t>
            </a:r>
            <a:r>
              <a:rPr lang="en-US" dirty="0" err="1" smtClean="0"/>
              <a:t>Administração</a:t>
            </a:r>
            <a:r>
              <a:rPr lang="en-US" dirty="0" smtClean="0"/>
              <a:t> das </a:t>
            </a:r>
            <a:r>
              <a:rPr lang="en-US" dirty="0" err="1" smtClean="0"/>
              <a:t>Ineficiências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 </a:t>
            </a:r>
            <a:r>
              <a:rPr lang="en-US" dirty="0" err="1" smtClean="0"/>
              <a:t>Hierarquia</a:t>
            </a:r>
            <a:r>
              <a:rPr lang="en-US" dirty="0" smtClean="0"/>
              <a:t>”. </a:t>
            </a:r>
          </a:p>
          <a:p>
            <a:pPr algn="just"/>
            <a:endParaRPr lang="en-US" dirty="0" smtClean="0"/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Gestão</a:t>
            </a:r>
            <a:r>
              <a:rPr lang="en-US" dirty="0" smtClean="0"/>
              <a:t> </a:t>
            </a:r>
            <a:r>
              <a:rPr lang="en-US" dirty="0" err="1" smtClean="0"/>
              <a:t>voltada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o </a:t>
            </a:r>
            <a:r>
              <a:rPr lang="en-US" dirty="0" err="1" smtClean="0"/>
              <a:t>Cliente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/>
            <a:r>
              <a:rPr lang="en-US" dirty="0" smtClean="0"/>
              <a:t>Nada </a:t>
            </a:r>
            <a:r>
              <a:rPr lang="en-US" dirty="0" err="1" smtClean="0"/>
              <a:t>mais</a:t>
            </a:r>
            <a:r>
              <a:rPr lang="en-US" dirty="0" smtClean="0"/>
              <a:t> é do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reconhecimento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a </a:t>
            </a:r>
            <a:r>
              <a:rPr lang="en-US" dirty="0" err="1" smtClean="0"/>
              <a:t>hierarquia</a:t>
            </a:r>
            <a:r>
              <a:rPr lang="en-US" dirty="0" smtClean="0"/>
              <a:t> mascara </a:t>
            </a:r>
            <a:r>
              <a:rPr lang="en-US" dirty="0" err="1" smtClean="0"/>
              <a:t>ineficiências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trás</a:t>
            </a:r>
            <a:r>
              <a:rPr lang="en-US" dirty="0" smtClean="0"/>
              <a:t> do </a:t>
            </a:r>
            <a:r>
              <a:rPr lang="en-US" dirty="0" err="1" smtClean="0"/>
              <a:t>jargão</a:t>
            </a:r>
            <a:r>
              <a:rPr lang="en-US" dirty="0" smtClean="0"/>
              <a:t> “o </a:t>
            </a:r>
            <a:r>
              <a:rPr lang="en-US" dirty="0" err="1" smtClean="0"/>
              <a:t>cliente</a:t>
            </a:r>
            <a:r>
              <a:rPr lang="en-US" dirty="0" smtClean="0"/>
              <a:t> tem </a:t>
            </a:r>
            <a:r>
              <a:rPr lang="en-US" dirty="0" err="1" smtClean="0"/>
              <a:t>sempre</a:t>
            </a:r>
            <a:r>
              <a:rPr lang="en-US" dirty="0" smtClean="0"/>
              <a:t> </a:t>
            </a:r>
            <a:r>
              <a:rPr lang="en-US" dirty="0" err="1" smtClean="0"/>
              <a:t>razão</a:t>
            </a:r>
            <a:r>
              <a:rPr lang="en-US" dirty="0" smtClean="0"/>
              <a:t>” do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usualmente</a:t>
            </a:r>
            <a:r>
              <a:rPr lang="en-US" dirty="0" smtClean="0"/>
              <a:t> se </a:t>
            </a:r>
            <a:r>
              <a:rPr lang="en-US" dirty="0" err="1" smtClean="0"/>
              <a:t>pensa</a:t>
            </a:r>
            <a:r>
              <a:rPr lang="en-US" dirty="0" smtClean="0"/>
              <a:t>.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primeiro</a:t>
            </a:r>
            <a:r>
              <a:rPr lang="en-US" dirty="0" smtClean="0"/>
              <a:t> </a:t>
            </a:r>
            <a:r>
              <a:rPr lang="en-US" dirty="0" err="1" smtClean="0"/>
              <a:t>lugar</a:t>
            </a:r>
            <a:r>
              <a:rPr lang="en-US" dirty="0" smtClean="0"/>
              <a:t>, </a:t>
            </a:r>
            <a:r>
              <a:rPr lang="en-US" dirty="0" err="1" smtClean="0"/>
              <a:t>está</a:t>
            </a:r>
            <a:r>
              <a:rPr lang="en-US" dirty="0" smtClean="0"/>
              <a:t> a </a:t>
            </a:r>
            <a:r>
              <a:rPr lang="en-US" dirty="0" err="1" smtClean="0"/>
              <a:t>lembrança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quem</a:t>
            </a:r>
            <a:r>
              <a:rPr lang="en-US" dirty="0" smtClean="0"/>
              <a:t> define o </a:t>
            </a:r>
            <a:r>
              <a:rPr lang="en-US" dirty="0" err="1" smtClean="0"/>
              <a:t>que</a:t>
            </a:r>
            <a:r>
              <a:rPr lang="en-US" dirty="0" smtClean="0"/>
              <a:t> é “</a:t>
            </a:r>
            <a:r>
              <a:rPr lang="en-US" dirty="0" err="1" smtClean="0"/>
              <a:t>qualidade</a:t>
            </a:r>
            <a:r>
              <a:rPr lang="en-US" dirty="0" smtClean="0"/>
              <a:t>” é o comprador 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nenhum</a:t>
            </a:r>
            <a:r>
              <a:rPr lang="en-US" dirty="0" smtClean="0"/>
              <a:t>  </a:t>
            </a:r>
            <a:r>
              <a:rPr lang="en-US" dirty="0" err="1" smtClean="0"/>
              <a:t>monopólio</a:t>
            </a:r>
            <a:r>
              <a:rPr lang="en-US" dirty="0" smtClean="0"/>
              <a:t> é </a:t>
            </a:r>
            <a:r>
              <a:rPr lang="en-US" dirty="0" err="1" smtClean="0"/>
              <a:t>estável</a:t>
            </a:r>
            <a:r>
              <a:rPr lang="en-US" dirty="0" smtClean="0"/>
              <a:t>. </a:t>
            </a:r>
            <a:r>
              <a:rPr lang="en-US" b="1" dirty="0" err="1" smtClean="0"/>
              <a:t>Quem</a:t>
            </a:r>
            <a:r>
              <a:rPr lang="en-US" b="1" dirty="0" smtClean="0"/>
              <a:t> </a:t>
            </a:r>
            <a:r>
              <a:rPr lang="en-US" b="1" dirty="0" err="1" smtClean="0"/>
              <a:t>não</a:t>
            </a:r>
            <a:r>
              <a:rPr lang="en-US" b="1" dirty="0" smtClean="0"/>
              <a:t> </a:t>
            </a:r>
            <a:r>
              <a:rPr lang="en-US" b="1" dirty="0" err="1" smtClean="0"/>
              <a:t>ouve</a:t>
            </a:r>
            <a:r>
              <a:rPr lang="en-US" b="1" dirty="0" smtClean="0"/>
              <a:t> </a:t>
            </a:r>
            <a:r>
              <a:rPr lang="en-US" b="1" dirty="0" err="1" smtClean="0"/>
              <a:t>os</a:t>
            </a:r>
            <a:r>
              <a:rPr lang="en-US" b="1" dirty="0" smtClean="0"/>
              <a:t> </a:t>
            </a:r>
            <a:r>
              <a:rPr lang="en-US" b="1" dirty="0" err="1" smtClean="0"/>
              <a:t>reclamos</a:t>
            </a:r>
            <a:r>
              <a:rPr lang="en-US" b="1" dirty="0" smtClean="0"/>
              <a:t> e </a:t>
            </a:r>
            <a:r>
              <a:rPr lang="en-US" b="1" dirty="0" err="1" smtClean="0"/>
              <a:t>demandas</a:t>
            </a:r>
            <a:r>
              <a:rPr lang="en-US" b="1" dirty="0" smtClean="0"/>
              <a:t> do </a:t>
            </a:r>
            <a:r>
              <a:rPr lang="en-US" b="1" dirty="0" err="1" smtClean="0"/>
              <a:t>cliente</a:t>
            </a:r>
            <a:r>
              <a:rPr lang="en-US" b="1" dirty="0" smtClean="0"/>
              <a:t> comprador </a:t>
            </a:r>
            <a:r>
              <a:rPr lang="en-US" b="1" dirty="0" err="1" smtClean="0"/>
              <a:t>está</a:t>
            </a:r>
            <a:r>
              <a:rPr lang="en-US" b="1" dirty="0" smtClean="0"/>
              <a:t> </a:t>
            </a:r>
            <a:r>
              <a:rPr lang="en-US" b="1" dirty="0" err="1" smtClean="0"/>
              <a:t>fadado</a:t>
            </a:r>
            <a:r>
              <a:rPr lang="en-US" b="1" dirty="0" smtClean="0"/>
              <a:t> a </a:t>
            </a:r>
            <a:r>
              <a:rPr lang="en-US" b="1" dirty="0" err="1" smtClean="0"/>
              <a:t>perder</a:t>
            </a:r>
            <a:r>
              <a:rPr lang="en-US" b="1" dirty="0" smtClean="0"/>
              <a:t> </a:t>
            </a:r>
            <a:r>
              <a:rPr lang="en-US" b="1" dirty="0" err="1" smtClean="0"/>
              <a:t>espaço</a:t>
            </a:r>
            <a:r>
              <a:rPr lang="en-US" b="1" dirty="0" smtClean="0"/>
              <a:t>.</a:t>
            </a:r>
            <a:r>
              <a:rPr lang="en-US" dirty="0" smtClean="0"/>
              <a:t> 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também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lembrança</a:t>
            </a:r>
            <a:r>
              <a:rPr lang="en-US" dirty="0" smtClean="0"/>
              <a:t> crucial: e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fato</a:t>
            </a:r>
            <a:r>
              <a:rPr lang="en-US" dirty="0" smtClean="0"/>
              <a:t> do “</a:t>
            </a:r>
            <a:r>
              <a:rPr lang="en-US" dirty="0" err="1" smtClean="0"/>
              <a:t>próximo</a:t>
            </a:r>
            <a:r>
              <a:rPr lang="en-US" dirty="0" smtClean="0"/>
              <a:t>”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linha</a:t>
            </a:r>
            <a:r>
              <a:rPr lang="en-US" dirty="0" smtClean="0"/>
              <a:t> de </a:t>
            </a:r>
            <a:r>
              <a:rPr lang="en-US" dirty="0" err="1" smtClean="0"/>
              <a:t>produção</a:t>
            </a:r>
            <a:r>
              <a:rPr lang="en-US" dirty="0" smtClean="0"/>
              <a:t> no interior </a:t>
            </a:r>
            <a:r>
              <a:rPr lang="en-US" dirty="0" err="1" smtClean="0"/>
              <a:t>da</a:t>
            </a:r>
            <a:r>
              <a:rPr lang="en-US" dirty="0" smtClean="0"/>
              <a:t> firma (do </a:t>
            </a:r>
            <a:r>
              <a:rPr lang="en-US" dirty="0" err="1" smtClean="0"/>
              <a:t>espaço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hierarquia</a:t>
            </a:r>
            <a:r>
              <a:rPr lang="en-US" dirty="0" smtClean="0"/>
              <a:t>)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ter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“</a:t>
            </a:r>
            <a:r>
              <a:rPr lang="en-US" dirty="0" err="1" smtClean="0"/>
              <a:t>comprar</a:t>
            </a:r>
            <a:r>
              <a:rPr lang="en-US" dirty="0" smtClean="0"/>
              <a:t>”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significa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dependa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qualidade</a:t>
            </a:r>
            <a:r>
              <a:rPr lang="en-US" dirty="0" smtClean="0"/>
              <a:t> do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tu</a:t>
            </a:r>
            <a:r>
              <a:rPr lang="en-US" dirty="0" smtClean="0"/>
              <a:t> </a:t>
            </a:r>
            <a:r>
              <a:rPr lang="en-US" dirty="0" err="1" smtClean="0"/>
              <a:t>ofereces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agregar</a:t>
            </a:r>
            <a:r>
              <a:rPr lang="en-US" dirty="0" smtClean="0"/>
              <a:t> valor </a:t>
            </a:r>
            <a:r>
              <a:rPr lang="en-US" dirty="0" err="1" smtClean="0"/>
              <a:t>para</a:t>
            </a:r>
            <a:r>
              <a:rPr lang="en-US" dirty="0" smtClean="0"/>
              <a:t> a firma. </a:t>
            </a:r>
          </a:p>
          <a:p>
            <a:pPr algn="just"/>
            <a:r>
              <a:rPr lang="en-US" dirty="0" smtClean="0"/>
              <a:t>E </a:t>
            </a:r>
            <a:r>
              <a:rPr lang="en-US" dirty="0" err="1" smtClean="0"/>
              <a:t>isto</a:t>
            </a:r>
            <a:r>
              <a:rPr lang="en-US" dirty="0" smtClean="0"/>
              <a:t> se </a:t>
            </a:r>
            <a:r>
              <a:rPr lang="en-US" dirty="0" err="1" smtClean="0"/>
              <a:t>desdobra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maior</a:t>
            </a:r>
            <a:r>
              <a:rPr lang="en-US" dirty="0" smtClean="0"/>
              <a:t> das </a:t>
            </a:r>
            <a:r>
              <a:rPr lang="en-US" dirty="0" err="1" smtClean="0"/>
              <a:t>lições</a:t>
            </a:r>
            <a:r>
              <a:rPr lang="en-US" dirty="0" smtClean="0"/>
              <a:t>: </a:t>
            </a:r>
          </a:p>
          <a:p>
            <a:pPr algn="ctr"/>
            <a:r>
              <a:rPr lang="en-US" b="1" dirty="0" smtClean="0"/>
              <a:t>PARA ALÉM DE TODAS AS DIFERENÇAS HIERÁRQUICAS E DE FUNÇÃO, SOMOS  CLIENTES FORNECEDORES E CONCORRENTES UNS DOS OUTROS. </a:t>
            </a:r>
            <a:endParaRPr lang="en-US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Fornecedores</a:t>
            </a:r>
            <a:r>
              <a:rPr lang="en-US" dirty="0" smtClean="0"/>
              <a:t>, </a:t>
            </a:r>
            <a:r>
              <a:rPr lang="en-US" dirty="0" err="1" smtClean="0"/>
              <a:t>clientes</a:t>
            </a:r>
            <a:r>
              <a:rPr lang="en-US" dirty="0" smtClean="0"/>
              <a:t> e </a:t>
            </a:r>
            <a:r>
              <a:rPr lang="en-US" dirty="0" err="1" smtClean="0"/>
              <a:t>concorrentes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setores</a:t>
            </a:r>
            <a:r>
              <a:rPr lang="en-US" dirty="0" smtClean="0"/>
              <a:t> e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onde</a:t>
            </a:r>
            <a:r>
              <a:rPr lang="en-US" dirty="0" smtClean="0"/>
              <a:t> o </a:t>
            </a:r>
            <a:r>
              <a:rPr lang="en-US" dirty="0" err="1" smtClean="0"/>
              <a:t>ingresso</a:t>
            </a:r>
            <a:r>
              <a:rPr lang="en-US" dirty="0" smtClean="0"/>
              <a:t> de </a:t>
            </a:r>
            <a:r>
              <a:rPr lang="en-US" dirty="0" err="1" smtClean="0"/>
              <a:t>novos</a:t>
            </a:r>
            <a:r>
              <a:rPr lang="en-US" dirty="0" smtClean="0"/>
              <a:t> </a:t>
            </a:r>
            <a:r>
              <a:rPr lang="en-US" dirty="0" err="1" smtClean="0"/>
              <a:t>empresários</a:t>
            </a:r>
            <a:r>
              <a:rPr lang="en-US" dirty="0" smtClean="0"/>
              <a:t> é </a:t>
            </a:r>
            <a:r>
              <a:rPr lang="en-US" dirty="0" err="1" smtClean="0"/>
              <a:t>obstaculizado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escalas</a:t>
            </a:r>
            <a:r>
              <a:rPr lang="en-US" dirty="0" smtClean="0"/>
              <a:t> </a:t>
            </a:r>
            <a:r>
              <a:rPr lang="en-US" dirty="0" err="1" smtClean="0"/>
              <a:t>mínimas</a:t>
            </a:r>
            <a:r>
              <a:rPr lang="en-US" dirty="0" smtClean="0"/>
              <a:t> </a:t>
            </a:r>
            <a:r>
              <a:rPr lang="en-US" dirty="0" err="1" smtClean="0"/>
              <a:t>elevadas</a:t>
            </a:r>
            <a:r>
              <a:rPr lang="en-US" dirty="0" smtClean="0"/>
              <a:t> e </a:t>
            </a:r>
            <a:r>
              <a:rPr lang="en-US" dirty="0" err="1" smtClean="0"/>
              <a:t>barreiras</a:t>
            </a:r>
            <a:r>
              <a:rPr lang="en-US" dirty="0" smtClean="0"/>
              <a:t> </a:t>
            </a:r>
            <a:r>
              <a:rPr lang="en-US" dirty="0" err="1" smtClean="0"/>
              <a:t>tecnológicas</a:t>
            </a:r>
            <a:r>
              <a:rPr lang="en-US" dirty="0" smtClean="0"/>
              <a:t> (</a:t>
            </a:r>
            <a:r>
              <a:rPr lang="en-US" dirty="0" err="1" smtClean="0"/>
              <a:t>alicerçadas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patentes</a:t>
            </a:r>
            <a:r>
              <a:rPr lang="en-US" dirty="0" smtClean="0"/>
              <a:t>) a </a:t>
            </a:r>
            <a:r>
              <a:rPr lang="en-US" dirty="0" err="1" smtClean="0"/>
              <a:t>percepção</a:t>
            </a:r>
            <a:r>
              <a:rPr lang="en-US" dirty="0" smtClean="0"/>
              <a:t> de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agente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, </a:t>
            </a:r>
            <a:r>
              <a:rPr lang="en-US" dirty="0" err="1" smtClean="0"/>
              <a:t>simultaneamente</a:t>
            </a:r>
            <a:r>
              <a:rPr lang="en-US" dirty="0" smtClean="0"/>
              <a:t>, “</a:t>
            </a:r>
            <a:r>
              <a:rPr lang="en-US" dirty="0" err="1" smtClean="0"/>
              <a:t>fornecedor</a:t>
            </a:r>
            <a:r>
              <a:rPr lang="en-US" dirty="0" smtClean="0"/>
              <a:t>, </a:t>
            </a:r>
            <a:r>
              <a:rPr lang="en-US" dirty="0" err="1" smtClean="0"/>
              <a:t>cliente</a:t>
            </a:r>
            <a:r>
              <a:rPr lang="en-US" dirty="0" smtClean="0"/>
              <a:t> e </a:t>
            </a:r>
            <a:r>
              <a:rPr lang="en-US" dirty="0" err="1" smtClean="0"/>
              <a:t>concorrente</a:t>
            </a:r>
            <a:r>
              <a:rPr lang="en-US" dirty="0" smtClean="0"/>
              <a:t>” é </a:t>
            </a:r>
            <a:r>
              <a:rPr lang="en-US" dirty="0" err="1" smtClean="0"/>
              <a:t>dificultada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espírito</a:t>
            </a:r>
            <a:r>
              <a:rPr lang="en-US" dirty="0" smtClean="0"/>
              <a:t> de “</a:t>
            </a:r>
            <a:r>
              <a:rPr lang="en-US" dirty="0" err="1" smtClean="0"/>
              <a:t>classe</a:t>
            </a:r>
            <a:r>
              <a:rPr lang="en-US" dirty="0" smtClean="0"/>
              <a:t>”. Os </a:t>
            </a:r>
            <a:r>
              <a:rPr lang="en-US" dirty="0" err="1" smtClean="0"/>
              <a:t>trabalhadores</a:t>
            </a:r>
            <a:r>
              <a:rPr lang="en-US" dirty="0" smtClean="0"/>
              <a:t> se </a:t>
            </a:r>
            <a:r>
              <a:rPr lang="en-US" dirty="0" err="1" smtClean="0"/>
              <a:t>vêem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unidade</a:t>
            </a:r>
            <a:r>
              <a:rPr lang="en-US" dirty="0" smtClean="0"/>
              <a:t> “contra” o </a:t>
            </a:r>
            <a:r>
              <a:rPr lang="en-US" dirty="0" err="1" smtClean="0"/>
              <a:t>empresário-capitalista</a:t>
            </a:r>
            <a:r>
              <a:rPr lang="en-US" dirty="0" smtClean="0"/>
              <a:t> (e vice-versa). </a:t>
            </a:r>
          </a:p>
          <a:p>
            <a:pPr algn="just"/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setores</a:t>
            </a:r>
            <a:r>
              <a:rPr lang="en-US" dirty="0" smtClean="0"/>
              <a:t> de </a:t>
            </a:r>
            <a:r>
              <a:rPr lang="en-US" dirty="0" err="1" smtClean="0"/>
              <a:t>livre</a:t>
            </a:r>
            <a:r>
              <a:rPr lang="en-US" dirty="0" smtClean="0"/>
              <a:t> </a:t>
            </a:r>
            <a:r>
              <a:rPr lang="en-US" dirty="0" err="1" smtClean="0"/>
              <a:t>ingresso</a:t>
            </a:r>
            <a:r>
              <a:rPr lang="en-US" dirty="0" smtClean="0"/>
              <a:t>, o </a:t>
            </a:r>
            <a:r>
              <a:rPr lang="en-US" dirty="0" err="1" smtClean="0"/>
              <a:t>empregado</a:t>
            </a:r>
            <a:r>
              <a:rPr lang="en-US" dirty="0" smtClean="0"/>
              <a:t> de </a:t>
            </a:r>
            <a:r>
              <a:rPr lang="en-US" dirty="0" err="1" smtClean="0"/>
              <a:t>hoje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ser o “</a:t>
            </a:r>
            <a:r>
              <a:rPr lang="en-US" dirty="0" err="1" smtClean="0"/>
              <a:t>patrão</a:t>
            </a:r>
            <a:r>
              <a:rPr lang="en-US" dirty="0" smtClean="0"/>
              <a:t>” </a:t>
            </a:r>
            <a:r>
              <a:rPr lang="en-US" dirty="0" err="1" smtClean="0"/>
              <a:t>amanhã</a:t>
            </a:r>
            <a:r>
              <a:rPr lang="en-US" dirty="0" smtClean="0"/>
              <a:t>. Na </a:t>
            </a:r>
            <a:r>
              <a:rPr lang="en-US" dirty="0" err="1" smtClean="0"/>
              <a:t>verdade</a:t>
            </a:r>
            <a:r>
              <a:rPr lang="en-US" dirty="0" smtClean="0"/>
              <a:t>, </a:t>
            </a:r>
            <a:r>
              <a:rPr lang="en-US" dirty="0" err="1" smtClean="0"/>
              <a:t>uma</a:t>
            </a:r>
            <a:r>
              <a:rPr lang="en-US" dirty="0" smtClean="0"/>
              <a:t> parte (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desprezível</a:t>
            </a:r>
            <a:r>
              <a:rPr lang="en-US" dirty="0" smtClean="0"/>
              <a:t>!)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remuneração</a:t>
            </a:r>
            <a:r>
              <a:rPr lang="en-US" dirty="0" smtClean="0"/>
              <a:t> do </a:t>
            </a:r>
            <a:r>
              <a:rPr lang="en-US" dirty="0" err="1" smtClean="0"/>
              <a:t>empregado</a:t>
            </a:r>
            <a:r>
              <a:rPr lang="en-US" dirty="0" smtClean="0"/>
              <a:t> </a:t>
            </a:r>
            <a:r>
              <a:rPr lang="en-US" dirty="0" err="1" smtClean="0"/>
              <a:t>nestas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é a </a:t>
            </a:r>
            <a:r>
              <a:rPr lang="en-US" dirty="0" err="1" smtClean="0"/>
              <a:t>expectativa</a:t>
            </a:r>
            <a:r>
              <a:rPr lang="en-US" dirty="0" smtClean="0"/>
              <a:t> de </a:t>
            </a:r>
            <a:r>
              <a:rPr lang="en-US" dirty="0" err="1" smtClean="0"/>
              <a:t>ocupar</a:t>
            </a:r>
            <a:r>
              <a:rPr lang="en-US" dirty="0" smtClean="0"/>
              <a:t> </a:t>
            </a:r>
            <a:r>
              <a:rPr lang="en-US" dirty="0" err="1" smtClean="0"/>
              <a:t>outro</a:t>
            </a:r>
            <a:r>
              <a:rPr lang="en-US" dirty="0" smtClean="0"/>
              <a:t> </a:t>
            </a:r>
            <a:r>
              <a:rPr lang="en-US" dirty="0" err="1" smtClean="0"/>
              <a:t>lugar</a:t>
            </a:r>
            <a:r>
              <a:rPr lang="en-US" dirty="0" smtClean="0"/>
              <a:t> no </a:t>
            </a:r>
            <a:r>
              <a:rPr lang="en-US" dirty="0" err="1" smtClean="0"/>
              <a:t>futuro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E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expectativa</a:t>
            </a:r>
            <a:r>
              <a:rPr lang="en-US" dirty="0" smtClean="0"/>
              <a:t> – se </a:t>
            </a:r>
            <a:r>
              <a:rPr lang="en-US" dirty="0" err="1" smtClean="0"/>
              <a:t>tiver</a:t>
            </a:r>
            <a:r>
              <a:rPr lang="en-US" dirty="0" smtClean="0"/>
              <a:t> bases </a:t>
            </a:r>
            <a:r>
              <a:rPr lang="en-US" dirty="0" err="1" smtClean="0"/>
              <a:t>sólidas</a:t>
            </a:r>
            <a:r>
              <a:rPr lang="en-US" dirty="0" smtClean="0"/>
              <a:t> –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conduz</a:t>
            </a:r>
            <a:r>
              <a:rPr lang="en-US" dirty="0" smtClean="0"/>
              <a:t> a </a:t>
            </a:r>
            <a:r>
              <a:rPr lang="en-US" dirty="0" err="1" smtClean="0"/>
              <a:t>uma</a:t>
            </a:r>
            <a:r>
              <a:rPr lang="en-US" dirty="0" smtClean="0"/>
              <a:t> “</a:t>
            </a:r>
            <a:r>
              <a:rPr lang="en-US" dirty="0" err="1" smtClean="0"/>
              <a:t>perspectivação</a:t>
            </a:r>
            <a:r>
              <a:rPr lang="en-US" dirty="0" smtClean="0"/>
              <a:t>” </a:t>
            </a:r>
            <a:r>
              <a:rPr lang="en-US" dirty="0" err="1" smtClean="0"/>
              <a:t>distinta</a:t>
            </a:r>
            <a:r>
              <a:rPr lang="en-US" dirty="0" smtClean="0"/>
              <a:t>, </a:t>
            </a:r>
            <a:r>
              <a:rPr lang="en-US" dirty="0" err="1" smtClean="0"/>
              <a:t>onde</a:t>
            </a:r>
            <a:r>
              <a:rPr lang="en-US" dirty="0" smtClean="0"/>
              <a:t> o “</a:t>
            </a:r>
            <a:r>
              <a:rPr lang="en-US" dirty="0" err="1" smtClean="0"/>
              <a:t>colocar</a:t>
            </a:r>
            <a:r>
              <a:rPr lang="en-US" dirty="0" smtClean="0"/>
              <a:t>-se no </a:t>
            </a:r>
            <a:r>
              <a:rPr lang="en-US" dirty="0" err="1" smtClean="0"/>
              <a:t>lugar</a:t>
            </a:r>
            <a:r>
              <a:rPr lang="en-US" dirty="0" smtClean="0"/>
              <a:t> do </a:t>
            </a:r>
            <a:r>
              <a:rPr lang="en-US" dirty="0" err="1" smtClean="0"/>
              <a:t>outro</a:t>
            </a:r>
            <a:r>
              <a:rPr lang="en-US" dirty="0" smtClean="0"/>
              <a:t>” é </a:t>
            </a:r>
            <a:r>
              <a:rPr lang="en-US" dirty="0" err="1" smtClean="0"/>
              <a:t>quase</a:t>
            </a:r>
            <a:r>
              <a:rPr lang="en-US" dirty="0" smtClean="0"/>
              <a:t> trivial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Fornecedores</a:t>
            </a:r>
            <a:r>
              <a:rPr lang="en-US" dirty="0" smtClean="0"/>
              <a:t>, </a:t>
            </a:r>
            <a:r>
              <a:rPr lang="en-US" dirty="0" err="1" smtClean="0"/>
              <a:t>clientes</a:t>
            </a:r>
            <a:r>
              <a:rPr lang="en-US" dirty="0" smtClean="0"/>
              <a:t> e </a:t>
            </a:r>
            <a:r>
              <a:rPr lang="en-US" dirty="0" err="1" smtClean="0"/>
              <a:t>concorrentes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err="1" smtClean="0"/>
              <a:t>Analisar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 a </a:t>
            </a:r>
            <a:r>
              <a:rPr lang="en-US" dirty="0" err="1" smtClean="0"/>
              <a:t>partir</a:t>
            </a:r>
            <a:r>
              <a:rPr lang="en-US" dirty="0" smtClean="0"/>
              <a:t> das </a:t>
            </a:r>
            <a:r>
              <a:rPr lang="en-US" dirty="0" err="1" smtClean="0"/>
              <a:t>redes</a:t>
            </a:r>
            <a:r>
              <a:rPr lang="en-US" dirty="0" smtClean="0"/>
              <a:t> de </a:t>
            </a:r>
            <a:r>
              <a:rPr lang="en-US" dirty="0" err="1" smtClean="0"/>
              <a:t>relações</a:t>
            </a:r>
            <a:r>
              <a:rPr lang="en-US" dirty="0" smtClean="0"/>
              <a:t> entre </a:t>
            </a:r>
            <a:r>
              <a:rPr lang="en-US" dirty="0" err="1" smtClean="0"/>
              <a:t>fornecedores</a:t>
            </a:r>
            <a:r>
              <a:rPr lang="en-US" dirty="0" smtClean="0"/>
              <a:t>, </a:t>
            </a:r>
            <a:r>
              <a:rPr lang="en-US" dirty="0" err="1" smtClean="0"/>
              <a:t>clientes</a:t>
            </a:r>
            <a:r>
              <a:rPr lang="en-US" dirty="0" smtClean="0"/>
              <a:t> e </a:t>
            </a:r>
            <a:r>
              <a:rPr lang="en-US" dirty="0" err="1" smtClean="0"/>
              <a:t>concorrentes</a:t>
            </a:r>
            <a:r>
              <a:rPr lang="en-US" dirty="0" smtClean="0"/>
              <a:t>, é </a:t>
            </a:r>
            <a:r>
              <a:rPr lang="en-US" dirty="0" err="1" smtClean="0"/>
              <a:t>colocar</a:t>
            </a:r>
            <a:r>
              <a:rPr lang="en-US" dirty="0" smtClean="0"/>
              <a:t>-se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perspectiva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análise</a:t>
            </a:r>
            <a:r>
              <a:rPr lang="en-US" dirty="0" smtClean="0"/>
              <a:t> </a:t>
            </a:r>
            <a:r>
              <a:rPr lang="en-US" dirty="0" err="1" smtClean="0"/>
              <a:t>estruturalista</a:t>
            </a:r>
            <a:r>
              <a:rPr lang="en-US" dirty="0" smtClean="0"/>
              <a:t>, </a:t>
            </a:r>
            <a:r>
              <a:rPr lang="en-US" dirty="0" err="1" smtClean="0"/>
              <a:t>amplamente</a:t>
            </a:r>
            <a:r>
              <a:rPr lang="en-US" dirty="0" smtClean="0"/>
              <a:t> </a:t>
            </a:r>
            <a:r>
              <a:rPr lang="en-US" dirty="0" err="1" smtClean="0"/>
              <a:t>difundida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Porter. </a:t>
            </a:r>
          </a:p>
          <a:p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interessa</a:t>
            </a:r>
            <a:r>
              <a:rPr lang="en-US" dirty="0" smtClean="0"/>
              <a:t> </a:t>
            </a:r>
            <a:r>
              <a:rPr lang="en-US" dirty="0" err="1" smtClean="0"/>
              <a:t>ingressar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polêmica</a:t>
            </a:r>
            <a:r>
              <a:rPr lang="en-US" dirty="0" smtClean="0"/>
              <a:t> entre </a:t>
            </a:r>
            <a:r>
              <a:rPr lang="en-US" dirty="0" err="1" smtClean="0"/>
              <a:t>estruturalistas</a:t>
            </a:r>
            <a:r>
              <a:rPr lang="en-US" dirty="0" smtClean="0"/>
              <a:t> e RBV (de Penrose a </a:t>
            </a:r>
            <a:r>
              <a:rPr lang="en-US" dirty="0" err="1" smtClean="0"/>
              <a:t>Prahalad</a:t>
            </a:r>
            <a:r>
              <a:rPr lang="en-US" dirty="0" smtClean="0"/>
              <a:t>). </a:t>
            </a:r>
            <a:r>
              <a:rPr lang="en-US" dirty="0" err="1" smtClean="0"/>
              <a:t>Ambas</a:t>
            </a:r>
            <a:r>
              <a:rPr lang="en-US" dirty="0" smtClean="0"/>
              <a:t> </a:t>
            </a:r>
            <a:r>
              <a:rPr lang="en-US" dirty="0" err="1" smtClean="0"/>
              <a:t>estão</a:t>
            </a:r>
            <a:r>
              <a:rPr lang="en-US" dirty="0" smtClean="0"/>
              <a:t> </a:t>
            </a:r>
            <a:r>
              <a:rPr lang="en-US" dirty="0" err="1" smtClean="0"/>
              <a:t>corretas</a:t>
            </a:r>
            <a:r>
              <a:rPr lang="en-US" dirty="0" smtClean="0"/>
              <a:t>. </a:t>
            </a:r>
            <a:r>
              <a:rPr lang="en-US" dirty="0" err="1" smtClean="0"/>
              <a:t>Apenas</a:t>
            </a:r>
            <a:r>
              <a:rPr lang="en-US" dirty="0" smtClean="0"/>
              <a:t> se </a:t>
            </a:r>
            <a:r>
              <a:rPr lang="en-US" dirty="0" err="1" smtClean="0"/>
              <a:t>aplicam</a:t>
            </a:r>
            <a:r>
              <a:rPr lang="en-US" dirty="0" smtClean="0"/>
              <a:t> a </a:t>
            </a:r>
            <a:r>
              <a:rPr lang="en-US" dirty="0" err="1" smtClean="0"/>
              <a:t>níveis</a:t>
            </a:r>
            <a:r>
              <a:rPr lang="en-US" dirty="0" smtClean="0"/>
              <a:t> </a:t>
            </a:r>
            <a:r>
              <a:rPr lang="en-US" dirty="0" err="1" smtClean="0"/>
              <a:t>distintos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No </a:t>
            </a:r>
            <a:r>
              <a:rPr lang="en-US" dirty="0" err="1" smtClean="0"/>
              <a:t>momento</a:t>
            </a:r>
            <a:r>
              <a:rPr lang="en-US" dirty="0" smtClean="0"/>
              <a:t>,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interessa</a:t>
            </a:r>
            <a:r>
              <a:rPr lang="en-US" dirty="0" smtClean="0"/>
              <a:t> </a:t>
            </a:r>
            <a:r>
              <a:rPr lang="en-US" dirty="0" err="1" smtClean="0"/>
              <a:t>resgatar</a:t>
            </a:r>
            <a:r>
              <a:rPr lang="en-US" dirty="0" smtClean="0"/>
              <a:t> o </a:t>
            </a:r>
            <a:r>
              <a:rPr lang="en-US" dirty="0" err="1" smtClean="0"/>
              <a:t>elemento</a:t>
            </a:r>
            <a:r>
              <a:rPr lang="en-US" dirty="0" smtClean="0"/>
              <a:t> </a:t>
            </a:r>
            <a:r>
              <a:rPr lang="en-US" dirty="0" err="1" smtClean="0"/>
              <a:t>estrutural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competitividade</a:t>
            </a:r>
            <a:r>
              <a:rPr lang="en-US" dirty="0" smtClean="0"/>
              <a:t> e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rentabilidade</a:t>
            </a:r>
            <a:r>
              <a:rPr lang="en-US" dirty="0" smtClean="0"/>
              <a:t>. E, </a:t>
            </a:r>
            <a:r>
              <a:rPr lang="en-US" dirty="0" err="1" smtClean="0"/>
              <a:t>desta</a:t>
            </a:r>
            <a:r>
              <a:rPr lang="en-US" dirty="0" smtClean="0"/>
              <a:t> </a:t>
            </a:r>
            <a:r>
              <a:rPr lang="en-US" dirty="0" err="1" smtClean="0"/>
              <a:t>perspectiva</a:t>
            </a:r>
            <a:r>
              <a:rPr lang="en-US" dirty="0" smtClean="0"/>
              <a:t>, é </a:t>
            </a:r>
            <a:r>
              <a:rPr lang="en-US" dirty="0" err="1" smtClean="0"/>
              <a:t>preciso</a:t>
            </a:r>
            <a:r>
              <a:rPr lang="en-US" dirty="0" smtClean="0"/>
              <a:t> </a:t>
            </a:r>
            <a:r>
              <a:rPr lang="en-US" dirty="0" err="1" smtClean="0"/>
              <a:t>avaliar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impostos</a:t>
            </a:r>
            <a:r>
              <a:rPr lang="en-US" dirty="0" smtClean="0"/>
              <a:t> </a:t>
            </a:r>
            <a:r>
              <a:rPr lang="en-US" dirty="0" err="1" smtClean="0"/>
              <a:t>pelos</a:t>
            </a:r>
            <a:r>
              <a:rPr lang="en-US" dirty="0" smtClean="0"/>
              <a:t> </a:t>
            </a:r>
            <a:r>
              <a:rPr lang="en-US" dirty="0" err="1" smtClean="0"/>
              <a:t>fornecedores</a:t>
            </a:r>
            <a:r>
              <a:rPr lang="en-US" dirty="0" smtClean="0"/>
              <a:t>, o </a:t>
            </a:r>
            <a:r>
              <a:rPr lang="en-US" dirty="0" err="1" smtClean="0"/>
              <a:t>poder</a:t>
            </a:r>
            <a:r>
              <a:rPr lang="en-US" dirty="0" smtClean="0"/>
              <a:t> dos </a:t>
            </a:r>
            <a:r>
              <a:rPr lang="en-US" dirty="0" err="1" smtClean="0"/>
              <a:t>clientes</a:t>
            </a:r>
            <a:r>
              <a:rPr lang="en-US" dirty="0" smtClean="0"/>
              <a:t> de </a:t>
            </a:r>
            <a:r>
              <a:rPr lang="en-US" dirty="0" err="1" smtClean="0"/>
              <a:t>limitar</a:t>
            </a:r>
            <a:r>
              <a:rPr lang="en-US" dirty="0" smtClean="0"/>
              <a:t> o </a:t>
            </a:r>
            <a:r>
              <a:rPr lang="en-US" dirty="0" err="1" smtClean="0"/>
              <a:t>preço</a:t>
            </a:r>
            <a:r>
              <a:rPr lang="en-US" dirty="0" smtClean="0"/>
              <a:t> final e a </a:t>
            </a:r>
            <a:r>
              <a:rPr lang="en-US" dirty="0" err="1" smtClean="0"/>
              <a:t>pressão</a:t>
            </a:r>
            <a:r>
              <a:rPr lang="en-US" dirty="0" smtClean="0"/>
              <a:t> dos </a:t>
            </a:r>
            <a:r>
              <a:rPr lang="en-US" dirty="0" err="1" smtClean="0"/>
              <a:t>concorrentes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oferecer</a:t>
            </a:r>
            <a:r>
              <a:rPr lang="en-US" dirty="0" smtClean="0"/>
              <a:t> a </a:t>
            </a:r>
            <a:r>
              <a:rPr lang="en-US" dirty="0" err="1" smtClean="0"/>
              <a:t>preços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baixos</a:t>
            </a:r>
            <a:r>
              <a:rPr lang="en-US" dirty="0" smtClean="0"/>
              <a:t> do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“</a:t>
            </a:r>
            <a:r>
              <a:rPr lang="en-US" dirty="0" err="1" smtClean="0"/>
              <a:t>ideais</a:t>
            </a:r>
            <a:r>
              <a:rPr lang="en-US" dirty="0" smtClean="0"/>
              <a:t>”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elo</a:t>
            </a:r>
            <a:r>
              <a:rPr lang="en-US" dirty="0" smtClean="0"/>
              <a:t>.   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/>
              <a:t>E</a:t>
            </a:r>
            <a:r>
              <a:rPr lang="en-US" dirty="0" err="1" smtClean="0"/>
              <a:t>nsaio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a </a:t>
            </a:r>
            <a:r>
              <a:rPr lang="en-US" dirty="0" err="1" smtClean="0"/>
              <a:t>Dádiva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err="1" smtClean="0"/>
              <a:t>Todos</a:t>
            </a:r>
            <a:r>
              <a:rPr lang="en-US" dirty="0" smtClean="0"/>
              <a:t> </a:t>
            </a:r>
            <a:r>
              <a:rPr lang="en-US" dirty="0" err="1" smtClean="0"/>
              <a:t>sabemos</a:t>
            </a:r>
            <a:r>
              <a:rPr lang="en-US" dirty="0" smtClean="0"/>
              <a:t> o </a:t>
            </a:r>
            <a:r>
              <a:rPr lang="en-US" dirty="0" err="1" smtClean="0"/>
              <a:t>que</a:t>
            </a:r>
            <a:r>
              <a:rPr lang="en-US" dirty="0" smtClean="0"/>
              <a:t> é a “</a:t>
            </a:r>
            <a:r>
              <a:rPr lang="en-US" dirty="0" err="1" smtClean="0"/>
              <a:t>dádiva</a:t>
            </a:r>
            <a:r>
              <a:rPr lang="en-US" dirty="0" smtClean="0"/>
              <a:t>”: </a:t>
            </a:r>
            <a:r>
              <a:rPr lang="en-US" sz="3900" b="1" dirty="0" smtClean="0"/>
              <a:t>é </a:t>
            </a:r>
            <a:r>
              <a:rPr lang="en-US" sz="3900" b="1" dirty="0" err="1" smtClean="0"/>
              <a:t>dar</a:t>
            </a:r>
            <a:r>
              <a:rPr lang="en-US" sz="3900" b="1" dirty="0" smtClean="0"/>
              <a:t> </a:t>
            </a:r>
            <a:r>
              <a:rPr lang="en-US" sz="3900" b="1" dirty="0" err="1" smtClean="0"/>
              <a:t>sem</a:t>
            </a:r>
            <a:r>
              <a:rPr lang="en-US" sz="3900" b="1" dirty="0" smtClean="0"/>
              <a:t> pretender </a:t>
            </a:r>
            <a:r>
              <a:rPr lang="en-US" sz="3900" b="1" dirty="0" err="1" smtClean="0"/>
              <a:t>receber</a:t>
            </a:r>
            <a:r>
              <a:rPr lang="en-US" sz="3900" b="1" dirty="0" smtClean="0"/>
              <a:t> </a:t>
            </a:r>
            <a:r>
              <a:rPr lang="en-US" sz="3900" b="1" dirty="0" err="1" smtClean="0"/>
              <a:t>qualquer</a:t>
            </a:r>
            <a:r>
              <a:rPr lang="en-US" sz="3900" b="1" dirty="0" smtClean="0"/>
              <a:t> </a:t>
            </a:r>
            <a:r>
              <a:rPr lang="en-US" sz="3900" b="1" dirty="0" err="1" smtClean="0"/>
              <a:t>coisa</a:t>
            </a:r>
            <a:r>
              <a:rPr lang="en-US" sz="3900" b="1" dirty="0" smtClean="0"/>
              <a:t> </a:t>
            </a:r>
            <a:r>
              <a:rPr lang="en-US" sz="3900" b="1" dirty="0" err="1" smtClean="0"/>
              <a:t>em</a:t>
            </a:r>
            <a:r>
              <a:rPr lang="en-US" sz="3900" b="1" dirty="0" smtClean="0"/>
              <a:t> </a:t>
            </a:r>
            <a:r>
              <a:rPr lang="en-US" sz="3900" b="1" dirty="0" err="1" smtClean="0"/>
              <a:t>troca</a:t>
            </a:r>
            <a:r>
              <a:rPr lang="en-US" sz="3900" b="1" dirty="0" smtClean="0"/>
              <a:t>!</a:t>
            </a:r>
          </a:p>
          <a:p>
            <a:pPr algn="just"/>
            <a:r>
              <a:rPr lang="en-US" dirty="0" err="1" smtClean="0"/>
              <a:t>Será</a:t>
            </a:r>
            <a:r>
              <a:rPr lang="en-US" dirty="0" smtClean="0"/>
              <a:t>? …. Marcel </a:t>
            </a:r>
            <a:r>
              <a:rPr lang="en-US" dirty="0" err="1" smtClean="0"/>
              <a:t>Mauss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explicou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. </a:t>
            </a:r>
            <a:r>
              <a:rPr lang="en-US" dirty="0" err="1" smtClean="0"/>
              <a:t>Que</a:t>
            </a:r>
            <a:r>
              <a:rPr lang="en-US" dirty="0" smtClean="0"/>
              <a:t> a </a:t>
            </a:r>
            <a:r>
              <a:rPr lang="en-US" dirty="0" err="1" smtClean="0"/>
              <a:t>dádiva</a:t>
            </a:r>
            <a:r>
              <a:rPr lang="en-US" dirty="0" smtClean="0"/>
              <a:t> é </a:t>
            </a:r>
            <a:r>
              <a:rPr lang="en-US" dirty="0" err="1" smtClean="0"/>
              <a:t>dar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exigir</a:t>
            </a:r>
            <a:r>
              <a:rPr lang="en-US" dirty="0" smtClean="0"/>
              <a:t> </a:t>
            </a:r>
            <a:r>
              <a:rPr lang="en-US" dirty="0" err="1" smtClean="0"/>
              <a:t>retribuição</a:t>
            </a:r>
            <a:r>
              <a:rPr lang="en-US" dirty="0" smtClean="0"/>
              <a:t> </a:t>
            </a:r>
            <a:r>
              <a:rPr lang="en-US" dirty="0" err="1" smtClean="0"/>
              <a:t>imediata</a:t>
            </a:r>
            <a:r>
              <a:rPr lang="en-US" dirty="0" smtClean="0"/>
              <a:t>. É </a:t>
            </a:r>
            <a:r>
              <a:rPr lang="en-US" dirty="0" err="1" smtClean="0"/>
              <a:t>interpor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espera</a:t>
            </a:r>
            <a:r>
              <a:rPr lang="en-US" dirty="0" smtClean="0"/>
              <a:t> ritual,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recebe</a:t>
            </a:r>
            <a:r>
              <a:rPr lang="en-US" dirty="0" smtClean="0"/>
              <a:t> </a:t>
            </a:r>
            <a:r>
              <a:rPr lang="en-US" dirty="0" err="1" smtClean="0"/>
              <a:t>pode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retribuir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a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retribuição</a:t>
            </a:r>
            <a:r>
              <a:rPr lang="en-US" dirty="0" smtClean="0"/>
              <a:t> é mal vista, e </a:t>
            </a:r>
            <a:r>
              <a:rPr lang="en-US" dirty="0" err="1" smtClean="0"/>
              <a:t>sofre</a:t>
            </a:r>
            <a:r>
              <a:rPr lang="en-US" dirty="0" smtClean="0"/>
              <a:t> </a:t>
            </a:r>
            <a:r>
              <a:rPr lang="en-US" dirty="0" err="1" smtClean="0"/>
              <a:t>retaliação</a:t>
            </a:r>
            <a:r>
              <a:rPr lang="en-US" dirty="0" smtClean="0"/>
              <a:t>. </a:t>
            </a:r>
          </a:p>
          <a:p>
            <a:pPr algn="just"/>
            <a:r>
              <a:rPr lang="en-US" dirty="0" err="1" smtClean="0"/>
              <a:t>Chegou</a:t>
            </a:r>
            <a:r>
              <a:rPr lang="en-US" dirty="0" smtClean="0"/>
              <a:t> </a:t>
            </a:r>
            <a:r>
              <a:rPr lang="en-US" dirty="0" err="1" smtClean="0"/>
              <a:t>alguém</a:t>
            </a:r>
            <a:r>
              <a:rPr lang="en-US" dirty="0" smtClean="0"/>
              <a:t> de </a:t>
            </a:r>
            <a:r>
              <a:rPr lang="en-US" dirty="0" err="1" smtClean="0"/>
              <a:t>fora</a:t>
            </a:r>
            <a:r>
              <a:rPr lang="en-US" dirty="0" smtClean="0"/>
              <a:t>, um </a:t>
            </a:r>
            <a:r>
              <a:rPr lang="en-US" dirty="0" err="1" smtClean="0"/>
              <a:t>colega</a:t>
            </a:r>
            <a:r>
              <a:rPr lang="en-US" dirty="0" smtClean="0"/>
              <a:t> novo </a:t>
            </a:r>
            <a:r>
              <a:rPr lang="en-US" dirty="0" err="1" smtClean="0"/>
              <a:t>vem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nossa</a:t>
            </a:r>
            <a:r>
              <a:rPr lang="en-US" dirty="0" smtClean="0"/>
              <a:t> </a:t>
            </a:r>
            <a:r>
              <a:rPr lang="en-US" dirty="0" err="1" smtClean="0"/>
              <a:t>cidade</a:t>
            </a:r>
            <a:r>
              <a:rPr lang="en-US" dirty="0" smtClean="0"/>
              <a:t>. </a:t>
            </a:r>
            <a:r>
              <a:rPr lang="en-US" dirty="0" err="1" smtClean="0"/>
              <a:t>Oferecemos</a:t>
            </a:r>
            <a:r>
              <a:rPr lang="en-US" dirty="0" smtClean="0"/>
              <a:t> um </a:t>
            </a:r>
            <a:r>
              <a:rPr lang="en-US" dirty="0" err="1" smtClean="0"/>
              <a:t>jantar</a:t>
            </a:r>
            <a:r>
              <a:rPr lang="en-US" dirty="0" smtClean="0"/>
              <a:t>. </a:t>
            </a:r>
            <a:r>
              <a:rPr lang="en-US" dirty="0" err="1" smtClean="0"/>
              <a:t>Depois</a:t>
            </a:r>
            <a:r>
              <a:rPr lang="en-US" dirty="0" smtClean="0"/>
              <a:t> </a:t>
            </a:r>
            <a:r>
              <a:rPr lang="en-US" dirty="0" err="1" smtClean="0"/>
              <a:t>outro</a:t>
            </a:r>
            <a:r>
              <a:rPr lang="en-US" dirty="0" smtClean="0"/>
              <a:t>. </a:t>
            </a:r>
            <a:r>
              <a:rPr lang="en-US" dirty="0" err="1" smtClean="0"/>
              <a:t>Depois</a:t>
            </a:r>
            <a:r>
              <a:rPr lang="en-US" dirty="0" smtClean="0"/>
              <a:t> </a:t>
            </a:r>
            <a:r>
              <a:rPr lang="en-US" dirty="0" err="1" smtClean="0"/>
              <a:t>outro</a:t>
            </a:r>
            <a:r>
              <a:rPr lang="en-US" dirty="0" smtClean="0"/>
              <a:t>. </a:t>
            </a:r>
            <a:r>
              <a:rPr lang="en-US" dirty="0" err="1" smtClean="0"/>
              <a:t>Depois</a:t>
            </a:r>
            <a:r>
              <a:rPr lang="en-US" dirty="0"/>
              <a:t> </a:t>
            </a:r>
            <a:r>
              <a:rPr lang="en-US" dirty="0" smtClean="0"/>
              <a:t>…. nada. A </a:t>
            </a:r>
            <a:r>
              <a:rPr lang="en-US" dirty="0" err="1" smtClean="0"/>
              <a:t>não</a:t>
            </a:r>
            <a:r>
              <a:rPr lang="en-US" dirty="0" smtClean="0"/>
              <a:t> ser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homenageado</a:t>
            </a:r>
            <a:r>
              <a:rPr lang="en-US" dirty="0" smtClean="0"/>
              <a:t> –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já</a:t>
            </a:r>
            <a:r>
              <a:rPr lang="en-US" dirty="0" smtClean="0"/>
              <a:t> tem casa -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receba</a:t>
            </a:r>
            <a:r>
              <a:rPr lang="en-US" dirty="0" smtClean="0"/>
              <a:t> </a:t>
            </a:r>
            <a:r>
              <a:rPr lang="en-US" dirty="0" err="1" smtClean="0"/>
              <a:t>também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Fornecedores</a:t>
            </a:r>
            <a:r>
              <a:rPr lang="en-US" dirty="0" smtClean="0"/>
              <a:t>, </a:t>
            </a:r>
            <a:r>
              <a:rPr lang="en-US" dirty="0" err="1" smtClean="0"/>
              <a:t>clientes</a:t>
            </a:r>
            <a:r>
              <a:rPr lang="en-US" dirty="0" smtClean="0"/>
              <a:t> e </a:t>
            </a:r>
            <a:r>
              <a:rPr lang="en-US" dirty="0" err="1" smtClean="0"/>
              <a:t>concorrentes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longo</a:t>
            </a:r>
            <a:r>
              <a:rPr lang="en-US" dirty="0" smtClean="0"/>
              <a:t> de </a:t>
            </a:r>
            <a:r>
              <a:rPr lang="en-US" dirty="0" err="1" smtClean="0"/>
              <a:t>toda</a:t>
            </a:r>
            <a:r>
              <a:rPr lang="en-US" dirty="0" smtClean="0"/>
              <a:t> e </a:t>
            </a:r>
            <a:r>
              <a:rPr lang="en-US" dirty="0" err="1" smtClean="0"/>
              <a:t>qualquer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 </a:t>
            </a:r>
            <a:r>
              <a:rPr lang="en-US" dirty="0" err="1" smtClean="0"/>
              <a:t>longa</a:t>
            </a:r>
            <a:r>
              <a:rPr lang="en-US" dirty="0" smtClean="0"/>
              <a:t>,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conflitos</a:t>
            </a:r>
            <a:r>
              <a:rPr lang="en-US" dirty="0" smtClean="0"/>
              <a:t> </a:t>
            </a:r>
            <a:r>
              <a:rPr lang="en-US" dirty="0" err="1" smtClean="0"/>
              <a:t>distributivos</a:t>
            </a:r>
            <a:r>
              <a:rPr lang="en-US" dirty="0" smtClean="0"/>
              <a:t> entre as </a:t>
            </a:r>
            <a:r>
              <a:rPr lang="en-US" dirty="0" err="1" smtClean="0"/>
              <a:t>partes</a:t>
            </a:r>
            <a:r>
              <a:rPr lang="en-US" dirty="0" smtClean="0"/>
              <a:t>. O </a:t>
            </a:r>
            <a:r>
              <a:rPr lang="en-US" dirty="0" err="1" smtClean="0"/>
              <a:t>ganho</a:t>
            </a:r>
            <a:r>
              <a:rPr lang="en-US" dirty="0" smtClean="0"/>
              <a:t> de um (do </a:t>
            </a:r>
            <a:r>
              <a:rPr lang="en-US" dirty="0" err="1" smtClean="0"/>
              <a:t>fornecedor</a:t>
            </a:r>
            <a:r>
              <a:rPr lang="en-US" dirty="0" smtClean="0"/>
              <a:t>,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exemplo</a:t>
            </a:r>
            <a:r>
              <a:rPr lang="en-US" dirty="0" smtClean="0"/>
              <a:t>) é o </a:t>
            </a:r>
            <a:r>
              <a:rPr lang="en-US" dirty="0" err="1" smtClean="0"/>
              <a:t>custo</a:t>
            </a:r>
            <a:r>
              <a:rPr lang="en-US" dirty="0" smtClean="0"/>
              <a:t> do </a:t>
            </a:r>
            <a:r>
              <a:rPr lang="en-US" dirty="0" err="1" smtClean="0"/>
              <a:t>cliente</a:t>
            </a:r>
            <a:r>
              <a:rPr lang="en-US" dirty="0" smtClean="0"/>
              <a:t>. E o </a:t>
            </a:r>
            <a:r>
              <a:rPr lang="en-US" dirty="0" err="1" smtClean="0"/>
              <a:t>concorrente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acaba</a:t>
            </a:r>
            <a:r>
              <a:rPr lang="en-US" dirty="0" smtClean="0"/>
              <a:t> de </a:t>
            </a:r>
            <a:r>
              <a:rPr lang="en-US" dirty="0" err="1" smtClean="0"/>
              <a:t>ingressar</a:t>
            </a:r>
            <a:r>
              <a:rPr lang="en-US" dirty="0" smtClean="0"/>
              <a:t> </a:t>
            </a:r>
            <a:r>
              <a:rPr lang="en-US" dirty="0" err="1" smtClean="0"/>
              <a:t>limita</a:t>
            </a:r>
            <a:r>
              <a:rPr lang="en-US" dirty="0" smtClean="0"/>
              <a:t> a </a:t>
            </a:r>
            <a:r>
              <a:rPr lang="en-US" dirty="0" err="1" smtClean="0"/>
              <a:t>rentabilidade</a:t>
            </a:r>
            <a:r>
              <a:rPr lang="en-US" dirty="0" smtClean="0"/>
              <a:t> do </a:t>
            </a:r>
            <a:r>
              <a:rPr lang="en-US" dirty="0" err="1" smtClean="0"/>
              <a:t>já</a:t>
            </a:r>
            <a:r>
              <a:rPr lang="en-US" dirty="0" smtClean="0"/>
              <a:t> </a:t>
            </a:r>
            <a:r>
              <a:rPr lang="en-US" dirty="0" err="1" smtClean="0"/>
              <a:t>estabelecido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Entender</a:t>
            </a:r>
            <a:r>
              <a:rPr lang="en-US" dirty="0" smtClean="0"/>
              <a:t> a forma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este</a:t>
            </a:r>
            <a:r>
              <a:rPr lang="en-US" dirty="0" smtClean="0"/>
              <a:t> </a:t>
            </a:r>
            <a:r>
              <a:rPr lang="en-US" dirty="0" err="1" smtClean="0"/>
              <a:t>conflito</a:t>
            </a:r>
            <a:r>
              <a:rPr lang="en-US" dirty="0" smtClean="0"/>
              <a:t> (</a:t>
            </a:r>
            <a:r>
              <a:rPr lang="en-US" dirty="0" err="1" smtClean="0"/>
              <a:t>inerente</a:t>
            </a:r>
            <a:r>
              <a:rPr lang="en-US" dirty="0" smtClean="0"/>
              <a:t> e </a:t>
            </a:r>
            <a:r>
              <a:rPr lang="en-US" dirty="0" err="1" smtClean="0"/>
              <a:t>insuperável</a:t>
            </a:r>
            <a:r>
              <a:rPr lang="en-US" dirty="0" smtClean="0"/>
              <a:t>) é </a:t>
            </a:r>
            <a:r>
              <a:rPr lang="en-US" dirty="0" err="1" smtClean="0"/>
              <a:t>percebido</a:t>
            </a:r>
            <a:r>
              <a:rPr lang="en-US" dirty="0" smtClean="0"/>
              <a:t> e </a:t>
            </a:r>
            <a:r>
              <a:rPr lang="en-US" dirty="0" err="1" smtClean="0"/>
              <a:t>administrado</a:t>
            </a:r>
            <a:r>
              <a:rPr lang="en-US" dirty="0" smtClean="0"/>
              <a:t> </a:t>
            </a:r>
            <a:r>
              <a:rPr lang="en-US" dirty="0" err="1" smtClean="0"/>
              <a:t>pelos</a:t>
            </a:r>
            <a:r>
              <a:rPr lang="en-US" dirty="0" smtClean="0"/>
              <a:t> </a:t>
            </a:r>
            <a:r>
              <a:rPr lang="en-US" dirty="0" err="1" smtClean="0"/>
              <a:t>agentes</a:t>
            </a:r>
            <a:r>
              <a:rPr lang="en-US" dirty="0" smtClean="0"/>
              <a:t> no interior das </a:t>
            </a:r>
            <a:r>
              <a:rPr lang="en-US" dirty="0" err="1" smtClean="0"/>
              <a:t>distintas</a:t>
            </a:r>
            <a:r>
              <a:rPr lang="en-US" dirty="0" smtClean="0"/>
              <a:t> </a:t>
            </a:r>
            <a:r>
              <a:rPr lang="en-US" dirty="0" err="1" smtClean="0"/>
              <a:t>cadeias</a:t>
            </a:r>
            <a:r>
              <a:rPr lang="en-US" dirty="0" smtClean="0"/>
              <a:t> </a:t>
            </a:r>
            <a:r>
              <a:rPr lang="en-US" dirty="0" err="1" smtClean="0"/>
              <a:t>produtivas</a:t>
            </a:r>
            <a:r>
              <a:rPr lang="en-US" dirty="0" smtClean="0"/>
              <a:t> é fundamental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entendamos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mecanismos</a:t>
            </a:r>
            <a:r>
              <a:rPr lang="en-US" dirty="0" smtClean="0"/>
              <a:t> de </a:t>
            </a:r>
            <a:r>
              <a:rPr lang="en-US" dirty="0" err="1" smtClean="0"/>
              <a:t>desenvolvimento</a:t>
            </a:r>
            <a:r>
              <a:rPr lang="en-US" dirty="0" smtClean="0"/>
              <a:t> e de ESTRANGULAMENTO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solidariedade</a:t>
            </a:r>
            <a:r>
              <a:rPr lang="en-US" dirty="0" smtClean="0"/>
              <a:t> no interior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mesma</a:t>
            </a:r>
            <a:r>
              <a:rPr lang="en-US" dirty="0" smtClean="0"/>
              <a:t>.   </a:t>
            </a:r>
          </a:p>
          <a:p>
            <a:r>
              <a:rPr lang="en-US" dirty="0" smtClean="0"/>
              <a:t>Na </a:t>
            </a:r>
            <a:r>
              <a:rPr lang="en-US" dirty="0" err="1" smtClean="0"/>
              <a:t>verdade</a:t>
            </a:r>
            <a:r>
              <a:rPr lang="en-US" dirty="0" smtClean="0"/>
              <a:t>, a </a:t>
            </a:r>
            <a:r>
              <a:rPr lang="en-US" dirty="0" err="1" smtClean="0"/>
              <a:t>própria</a:t>
            </a:r>
            <a:r>
              <a:rPr lang="en-US" dirty="0" smtClean="0"/>
              <a:t> </a:t>
            </a:r>
            <a:r>
              <a:rPr lang="en-US" dirty="0" err="1" smtClean="0"/>
              <a:t>percepção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universalidade</a:t>
            </a:r>
            <a:r>
              <a:rPr lang="en-US" dirty="0" smtClean="0"/>
              <a:t> </a:t>
            </a:r>
            <a:r>
              <a:rPr lang="en-US" dirty="0" err="1" smtClean="0"/>
              <a:t>desta</a:t>
            </a:r>
            <a:r>
              <a:rPr lang="en-US" dirty="0" smtClean="0"/>
              <a:t> </a:t>
            </a:r>
            <a:r>
              <a:rPr lang="en-US" dirty="0" err="1" smtClean="0"/>
              <a:t>condição</a:t>
            </a:r>
            <a:r>
              <a:rPr lang="en-US" dirty="0" smtClean="0"/>
              <a:t> “trial” é parte </a:t>
            </a:r>
            <a:r>
              <a:rPr lang="en-US" dirty="0" err="1" smtClean="0"/>
              <a:t>importante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consolidação</a:t>
            </a:r>
            <a:r>
              <a:rPr lang="en-US" dirty="0" smtClean="0"/>
              <a:t> de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institucionalidade</a:t>
            </a:r>
            <a:r>
              <a:rPr lang="en-US" dirty="0" smtClean="0"/>
              <a:t> </a:t>
            </a:r>
            <a:r>
              <a:rPr lang="en-US" dirty="0" err="1" smtClean="0"/>
              <a:t>apta</a:t>
            </a:r>
            <a:r>
              <a:rPr lang="en-US" dirty="0" smtClean="0"/>
              <a:t> a </a:t>
            </a:r>
            <a:r>
              <a:rPr lang="en-US" dirty="0" err="1" smtClean="0"/>
              <a:t>administrar</a:t>
            </a:r>
            <a:r>
              <a:rPr lang="en-US" dirty="0" smtClean="0"/>
              <a:t> </a:t>
            </a:r>
            <a:r>
              <a:rPr lang="en-US" dirty="0" err="1" smtClean="0"/>
              <a:t>adequadamente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conflitos</a:t>
            </a:r>
            <a:r>
              <a:rPr lang="en-US" dirty="0" smtClean="0"/>
              <a:t> </a:t>
            </a:r>
            <a:r>
              <a:rPr lang="en-US" dirty="0" err="1" smtClean="0"/>
              <a:t>distributivos</a:t>
            </a:r>
            <a:r>
              <a:rPr lang="en-US" dirty="0" smtClean="0"/>
              <a:t> no interior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Fornecedores</a:t>
            </a:r>
            <a:r>
              <a:rPr lang="en-US" dirty="0" smtClean="0"/>
              <a:t>, </a:t>
            </a:r>
            <a:r>
              <a:rPr lang="en-US" dirty="0" err="1" smtClean="0"/>
              <a:t>clientes</a:t>
            </a:r>
            <a:r>
              <a:rPr lang="en-US" dirty="0" smtClean="0"/>
              <a:t> e </a:t>
            </a:r>
            <a:r>
              <a:rPr lang="en-US" dirty="0" err="1" smtClean="0"/>
              <a:t>concorrentes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O </a:t>
            </a:r>
            <a:r>
              <a:rPr lang="en-US" dirty="0" err="1" smtClean="0"/>
              <a:t>produtor</a:t>
            </a:r>
            <a:r>
              <a:rPr lang="en-US" dirty="0" smtClean="0"/>
              <a:t> rural é </a:t>
            </a:r>
            <a:r>
              <a:rPr lang="en-US" dirty="0" err="1" smtClean="0"/>
              <a:t>fornecedor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vinícola</a:t>
            </a:r>
            <a:r>
              <a:rPr lang="en-US" dirty="0" smtClean="0"/>
              <a:t>,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indústria</a:t>
            </a:r>
            <a:r>
              <a:rPr lang="en-US" dirty="0" smtClean="0"/>
              <a:t> de </a:t>
            </a:r>
            <a:r>
              <a:rPr lang="en-US" dirty="0" err="1" smtClean="0"/>
              <a:t>leite</a:t>
            </a:r>
            <a:r>
              <a:rPr lang="en-US" dirty="0" smtClean="0"/>
              <a:t> e (com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mediações</a:t>
            </a:r>
            <a:r>
              <a:rPr lang="en-US" dirty="0" smtClean="0"/>
              <a:t>) do </a:t>
            </a:r>
            <a:r>
              <a:rPr lang="en-US" dirty="0" err="1" smtClean="0"/>
              <a:t>restaurante</a:t>
            </a:r>
            <a:r>
              <a:rPr lang="en-US" dirty="0" smtClean="0"/>
              <a:t>. A </a:t>
            </a:r>
            <a:r>
              <a:rPr lang="en-US" dirty="0" err="1" smtClean="0"/>
              <a:t>qualidade</a:t>
            </a:r>
            <a:r>
              <a:rPr lang="en-US" dirty="0" smtClean="0"/>
              <a:t> dos </a:t>
            </a:r>
            <a:r>
              <a:rPr lang="en-US" dirty="0" err="1" smtClean="0"/>
              <a:t>insumos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oferece</a:t>
            </a:r>
            <a:r>
              <a:rPr lang="en-US" dirty="0" smtClean="0"/>
              <a:t> é crucial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determinação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qualidade</a:t>
            </a:r>
            <a:r>
              <a:rPr lang="en-US" dirty="0" smtClean="0"/>
              <a:t> do </a:t>
            </a:r>
            <a:r>
              <a:rPr lang="en-US" dirty="0" err="1" smtClean="0"/>
              <a:t>produto</a:t>
            </a:r>
            <a:r>
              <a:rPr lang="en-US" dirty="0" smtClean="0"/>
              <a:t> final. O </a:t>
            </a:r>
            <a:r>
              <a:rPr lang="en-US" dirty="0" err="1" smtClean="0"/>
              <a:t>que</a:t>
            </a:r>
            <a:r>
              <a:rPr lang="en-US" dirty="0" smtClean="0"/>
              <a:t> o impede de </a:t>
            </a:r>
            <a:r>
              <a:rPr lang="en-US" dirty="0" err="1" smtClean="0"/>
              <a:t>oferecer</a:t>
            </a:r>
            <a:r>
              <a:rPr lang="en-US" dirty="0" smtClean="0"/>
              <a:t> </a:t>
            </a:r>
            <a:r>
              <a:rPr lang="en-US" dirty="0" err="1" smtClean="0"/>
              <a:t>insumos</a:t>
            </a:r>
            <a:r>
              <a:rPr lang="en-US" dirty="0" smtClean="0"/>
              <a:t> “</a:t>
            </a:r>
            <a:r>
              <a:rPr lang="en-US" dirty="0" err="1" smtClean="0"/>
              <a:t>melhores</a:t>
            </a:r>
            <a:r>
              <a:rPr lang="en-US" dirty="0" smtClean="0"/>
              <a:t> a </a:t>
            </a:r>
            <a:r>
              <a:rPr lang="en-US" dirty="0" err="1" smtClean="0"/>
              <a:t>melhores</a:t>
            </a:r>
            <a:r>
              <a:rPr lang="en-US" dirty="0" smtClean="0"/>
              <a:t> </a:t>
            </a:r>
            <a:r>
              <a:rPr lang="en-US" dirty="0" err="1" smtClean="0"/>
              <a:t>preços</a:t>
            </a:r>
            <a:r>
              <a:rPr lang="en-US" dirty="0" smtClean="0"/>
              <a:t>”? São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fornecedores</a:t>
            </a:r>
            <a:r>
              <a:rPr lang="en-US" dirty="0" smtClean="0"/>
              <a:t> de </a:t>
            </a:r>
            <a:r>
              <a:rPr lang="en-US" dirty="0" err="1" smtClean="0"/>
              <a:t>insumos</a:t>
            </a:r>
            <a:r>
              <a:rPr lang="en-US" dirty="0" smtClean="0"/>
              <a:t>,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concorrentes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clientes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limitam</a:t>
            </a:r>
            <a:r>
              <a:rPr lang="en-US" dirty="0" smtClean="0"/>
              <a:t>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competitividade</a:t>
            </a:r>
            <a:r>
              <a:rPr lang="en-US" dirty="0" smtClean="0"/>
              <a:t> e </a:t>
            </a:r>
            <a:r>
              <a:rPr lang="en-US" dirty="0" err="1" smtClean="0"/>
              <a:t>rentabilidade</a:t>
            </a:r>
            <a:r>
              <a:rPr lang="en-US" dirty="0" smtClean="0"/>
              <a:t> de </a:t>
            </a:r>
            <a:r>
              <a:rPr lang="en-US" dirty="0" err="1" smtClean="0"/>
              <a:t>longo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?</a:t>
            </a:r>
          </a:p>
          <a:p>
            <a:r>
              <a:rPr lang="en-US" dirty="0" smtClean="0"/>
              <a:t>A firma </a:t>
            </a:r>
            <a:r>
              <a:rPr lang="en-US" dirty="0" err="1" smtClean="0"/>
              <a:t>vinícola</a:t>
            </a:r>
            <a:r>
              <a:rPr lang="en-US" dirty="0" smtClean="0"/>
              <a:t> e de </a:t>
            </a:r>
            <a:r>
              <a:rPr lang="en-US" dirty="0" err="1" smtClean="0"/>
              <a:t>laticínios</a:t>
            </a:r>
            <a:r>
              <a:rPr lang="en-US" dirty="0" smtClean="0"/>
              <a:t> é </a:t>
            </a:r>
            <a:r>
              <a:rPr lang="en-US" dirty="0" err="1" smtClean="0"/>
              <a:t>fornecedora</a:t>
            </a:r>
            <a:r>
              <a:rPr lang="en-US" dirty="0" smtClean="0"/>
              <a:t> do </a:t>
            </a:r>
            <a:r>
              <a:rPr lang="en-US" dirty="0" err="1" smtClean="0"/>
              <a:t>restaurante</a:t>
            </a:r>
            <a:r>
              <a:rPr lang="en-US" dirty="0" smtClean="0"/>
              <a:t>. A </a:t>
            </a:r>
            <a:r>
              <a:rPr lang="en-US" dirty="0" err="1" smtClean="0"/>
              <a:t>carrocinha</a:t>
            </a:r>
            <a:r>
              <a:rPr lang="en-US" dirty="0" smtClean="0"/>
              <a:t> de </a:t>
            </a:r>
            <a:r>
              <a:rPr lang="en-US" dirty="0" err="1" smtClean="0"/>
              <a:t>cachorro-quente</a:t>
            </a:r>
            <a:r>
              <a:rPr lang="en-US" dirty="0" smtClean="0"/>
              <a:t> é </a:t>
            </a:r>
            <a:r>
              <a:rPr lang="en-US" dirty="0" err="1" smtClean="0"/>
              <a:t>concorrente</a:t>
            </a:r>
            <a:r>
              <a:rPr lang="en-US" dirty="0" smtClean="0"/>
              <a:t>. E o </a:t>
            </a:r>
            <a:r>
              <a:rPr lang="en-US" dirty="0" err="1" smtClean="0"/>
              <a:t>consumidor</a:t>
            </a:r>
            <a:r>
              <a:rPr lang="en-US" dirty="0" smtClean="0"/>
              <a:t> final é 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cliente</a:t>
            </a:r>
            <a:r>
              <a:rPr lang="en-US" dirty="0" smtClean="0"/>
              <a:t>. </a:t>
            </a:r>
          </a:p>
          <a:p>
            <a:r>
              <a:rPr lang="en-US" dirty="0" smtClean="0"/>
              <a:t>E </a:t>
            </a:r>
            <a:r>
              <a:rPr lang="en-US" dirty="0" err="1" smtClean="0"/>
              <a:t>também</a:t>
            </a:r>
            <a:r>
              <a:rPr lang="en-US" dirty="0" smtClean="0"/>
              <a:t> o </a:t>
            </a:r>
            <a:r>
              <a:rPr lang="en-US" dirty="0" err="1" smtClean="0"/>
              <a:t>trabalhador</a:t>
            </a:r>
            <a:r>
              <a:rPr lang="en-US" dirty="0" smtClean="0"/>
              <a:t> </a:t>
            </a:r>
            <a:r>
              <a:rPr lang="en-US" dirty="0" err="1" smtClean="0"/>
              <a:t>assalariado</a:t>
            </a:r>
            <a:r>
              <a:rPr lang="en-US" dirty="0" smtClean="0"/>
              <a:t> no interior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 </a:t>
            </a:r>
            <a:r>
              <a:rPr lang="en-US" dirty="0" err="1" smtClean="0"/>
              <a:t>está</a:t>
            </a:r>
            <a:r>
              <a:rPr lang="en-US" dirty="0" smtClean="0"/>
              <a:t> no interior </a:t>
            </a:r>
            <a:r>
              <a:rPr lang="en-US" dirty="0" err="1" smtClean="0"/>
              <a:t>desta</a:t>
            </a:r>
            <a:r>
              <a:rPr lang="en-US" dirty="0" smtClean="0"/>
              <a:t> </a:t>
            </a:r>
            <a:r>
              <a:rPr lang="en-US" dirty="0" err="1" smtClean="0"/>
              <a:t>relação</a:t>
            </a:r>
            <a:r>
              <a:rPr lang="en-US" dirty="0" smtClean="0"/>
              <a:t> “trial”. </a:t>
            </a:r>
            <a:r>
              <a:rPr lang="en-US" dirty="0" err="1" smtClean="0"/>
              <a:t>Quem</a:t>
            </a:r>
            <a:r>
              <a:rPr lang="en-US" dirty="0" smtClean="0"/>
              <a:t> o </a:t>
            </a:r>
            <a:r>
              <a:rPr lang="en-US" dirty="0" err="1" smtClean="0"/>
              <a:t>contratou</a:t>
            </a:r>
            <a:r>
              <a:rPr lang="en-US" dirty="0" smtClean="0"/>
              <a:t> –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compra</a:t>
            </a:r>
            <a:r>
              <a:rPr lang="en-US" dirty="0" smtClean="0"/>
              <a:t> o </a:t>
            </a:r>
            <a:r>
              <a:rPr lang="en-US" dirty="0" err="1" smtClean="0"/>
              <a:t>serviço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ele</a:t>
            </a:r>
            <a:r>
              <a:rPr lang="en-US" dirty="0" smtClean="0"/>
              <a:t> </a:t>
            </a:r>
            <a:r>
              <a:rPr lang="en-US" dirty="0" err="1" smtClean="0"/>
              <a:t>vende</a:t>
            </a:r>
            <a:r>
              <a:rPr lang="en-US" dirty="0" smtClean="0"/>
              <a:t> – é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cliente</a:t>
            </a:r>
            <a:r>
              <a:rPr lang="en-US" dirty="0" smtClean="0"/>
              <a:t>. </a:t>
            </a:r>
            <a:r>
              <a:rPr lang="en-US" dirty="0" err="1" smtClean="0"/>
              <a:t>Quem</a:t>
            </a:r>
            <a:r>
              <a:rPr lang="en-US" dirty="0" smtClean="0"/>
              <a:t> </a:t>
            </a:r>
            <a:r>
              <a:rPr lang="en-US" dirty="0" err="1" smtClean="0"/>
              <a:t>forneceu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insumos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a </a:t>
            </a:r>
            <a:r>
              <a:rPr lang="en-US" dirty="0" err="1" smtClean="0"/>
              <a:t>realização</a:t>
            </a:r>
            <a:r>
              <a:rPr lang="en-US" dirty="0" smtClean="0"/>
              <a:t> de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trabalho</a:t>
            </a:r>
            <a:r>
              <a:rPr lang="en-US" dirty="0" smtClean="0"/>
              <a:t> – a </a:t>
            </a:r>
            <a:r>
              <a:rPr lang="en-US" dirty="0" err="1" smtClean="0"/>
              <a:t>escola</a:t>
            </a:r>
            <a:r>
              <a:rPr lang="en-US" dirty="0" smtClean="0"/>
              <a:t> universal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técnica</a:t>
            </a:r>
            <a:r>
              <a:rPr lang="en-US" dirty="0" smtClean="0"/>
              <a:t> – é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fornecedor</a:t>
            </a:r>
            <a:r>
              <a:rPr lang="en-US" dirty="0" smtClean="0"/>
              <a:t>. 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demais</a:t>
            </a:r>
            <a:r>
              <a:rPr lang="en-US" dirty="0" smtClean="0"/>
              <a:t> </a:t>
            </a:r>
            <a:r>
              <a:rPr lang="en-US" dirty="0" err="1" smtClean="0"/>
              <a:t>trabalhadores</a:t>
            </a:r>
            <a:r>
              <a:rPr lang="en-US" dirty="0" smtClean="0"/>
              <a:t> do </a:t>
            </a:r>
            <a:r>
              <a:rPr lang="en-US" dirty="0" err="1" smtClean="0"/>
              <a:t>setor</a:t>
            </a:r>
            <a:r>
              <a:rPr lang="en-US" dirty="0" smtClean="0"/>
              <a:t>,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concorrentes</a:t>
            </a:r>
            <a:r>
              <a:rPr lang="en-US" dirty="0" smtClean="0"/>
              <a:t>. </a:t>
            </a:r>
          </a:p>
          <a:p>
            <a:r>
              <a:rPr lang="en-US" dirty="0" smtClean="0"/>
              <a:t>Se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remuneração</a:t>
            </a:r>
            <a:r>
              <a:rPr lang="en-US" dirty="0" smtClean="0"/>
              <a:t> é </a:t>
            </a:r>
            <a:r>
              <a:rPr lang="en-US" dirty="0" err="1" smtClean="0"/>
              <a:t>baixa</a:t>
            </a:r>
            <a:r>
              <a:rPr lang="en-US" dirty="0" smtClean="0"/>
              <a:t>, </a:t>
            </a:r>
            <a:r>
              <a:rPr lang="en-US" dirty="0" err="1" smtClean="0"/>
              <a:t>quem</a:t>
            </a:r>
            <a:r>
              <a:rPr lang="en-US" dirty="0" smtClean="0"/>
              <a:t> é </a:t>
            </a:r>
            <a:r>
              <a:rPr lang="en-US" dirty="0" err="1" smtClean="0"/>
              <a:t>responsável</a:t>
            </a:r>
            <a:r>
              <a:rPr lang="en-US" dirty="0" smtClean="0"/>
              <a:t>: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cliente</a:t>
            </a:r>
            <a:r>
              <a:rPr lang="en-US" dirty="0" smtClean="0"/>
              <a:t>,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concorrentes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fornecedores</a:t>
            </a:r>
            <a:r>
              <a:rPr lang="en-US" dirty="0" smtClean="0"/>
              <a:t>?  É </a:t>
            </a:r>
            <a:r>
              <a:rPr lang="en-US" dirty="0" err="1" smtClean="0"/>
              <a:t>isto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nosso</a:t>
            </a:r>
            <a:r>
              <a:rPr lang="en-US" dirty="0" smtClean="0"/>
              <a:t> </a:t>
            </a:r>
            <a:r>
              <a:rPr lang="en-US" dirty="0" err="1" smtClean="0"/>
              <a:t>questionário</a:t>
            </a:r>
            <a:r>
              <a:rPr lang="en-US" dirty="0" smtClean="0"/>
              <a:t> </a:t>
            </a:r>
            <a:r>
              <a:rPr lang="en-US" dirty="0" err="1" smtClean="0"/>
              <a:t>busca</a:t>
            </a:r>
            <a:r>
              <a:rPr lang="en-US" dirty="0" smtClean="0"/>
              <a:t> </a:t>
            </a:r>
            <a:r>
              <a:rPr lang="en-US" dirty="0" err="1" smtClean="0"/>
              <a:t>identificar</a:t>
            </a:r>
            <a:r>
              <a:rPr lang="en-US" dirty="0" smtClean="0"/>
              <a:t>. E, </a:t>
            </a:r>
            <a:r>
              <a:rPr lang="en-US" dirty="0" err="1" smtClean="0"/>
              <a:t>assim</a:t>
            </a:r>
            <a:r>
              <a:rPr lang="en-US" dirty="0" smtClean="0"/>
              <a:t>, </a:t>
            </a:r>
            <a:r>
              <a:rPr lang="en-US" dirty="0" err="1" smtClean="0"/>
              <a:t>buscamos</a:t>
            </a:r>
            <a:r>
              <a:rPr lang="en-US" dirty="0" smtClean="0"/>
              <a:t> </a:t>
            </a:r>
            <a:r>
              <a:rPr lang="en-US" dirty="0" err="1" smtClean="0"/>
              <a:t>identificar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gargalos</a:t>
            </a:r>
            <a:r>
              <a:rPr lang="en-US" dirty="0" smtClean="0"/>
              <a:t> 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determinantes</a:t>
            </a:r>
            <a:r>
              <a:rPr lang="en-US" dirty="0" smtClean="0"/>
              <a:t> dos </a:t>
            </a:r>
            <a:r>
              <a:rPr lang="en-US" dirty="0" err="1" smtClean="0"/>
              <a:t>problemas</a:t>
            </a:r>
            <a:r>
              <a:rPr lang="en-US" dirty="0" smtClean="0"/>
              <a:t> de </a:t>
            </a:r>
            <a:r>
              <a:rPr lang="en-US" dirty="0" err="1" smtClean="0"/>
              <a:t>solidariedade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cada</a:t>
            </a:r>
            <a:r>
              <a:rPr lang="en-US" dirty="0" smtClean="0"/>
              <a:t> </a:t>
            </a:r>
            <a:r>
              <a:rPr lang="en-US" dirty="0" err="1" smtClean="0"/>
              <a:t>cadeia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 </a:t>
            </a:r>
            <a:r>
              <a:rPr lang="en-US" dirty="0" err="1" smtClean="0"/>
              <a:t>Senhor</a:t>
            </a:r>
            <a:r>
              <a:rPr lang="en-US" dirty="0" smtClean="0"/>
              <a:t> e o Servo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Hegel </a:t>
            </a:r>
            <a:r>
              <a:rPr lang="en-US" dirty="0" err="1" smtClean="0"/>
              <a:t>também</a:t>
            </a:r>
            <a:r>
              <a:rPr lang="en-US" dirty="0" smtClean="0"/>
              <a:t> </a:t>
            </a:r>
            <a:r>
              <a:rPr lang="en-US" dirty="0" err="1" smtClean="0"/>
              <a:t>nos</a:t>
            </a:r>
            <a:r>
              <a:rPr lang="en-US" dirty="0" smtClean="0"/>
              <a:t> </a:t>
            </a:r>
            <a:r>
              <a:rPr lang="en-US" dirty="0" err="1" smtClean="0"/>
              <a:t>ensinou</a:t>
            </a:r>
            <a:r>
              <a:rPr lang="en-US" dirty="0" smtClean="0"/>
              <a:t> a </a:t>
            </a:r>
            <a:r>
              <a:rPr lang="en-US" dirty="0" err="1" smtClean="0"/>
              <a:t>ver</a:t>
            </a:r>
            <a:r>
              <a:rPr lang="en-US" dirty="0" smtClean="0"/>
              <a:t> a </a:t>
            </a:r>
            <a:r>
              <a:rPr lang="en-US" dirty="0" err="1" smtClean="0"/>
              <a:t>troca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trás</a:t>
            </a:r>
            <a:r>
              <a:rPr lang="en-US" dirty="0" smtClean="0"/>
              <a:t> de </a:t>
            </a:r>
            <a:r>
              <a:rPr lang="en-US" dirty="0" err="1" smtClean="0"/>
              <a:t>relações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parecem</a:t>
            </a:r>
            <a:r>
              <a:rPr lang="en-US" dirty="0" smtClean="0"/>
              <a:t> ser de “</a:t>
            </a:r>
            <a:r>
              <a:rPr lang="en-US" dirty="0" err="1" smtClean="0"/>
              <a:t>mão</a:t>
            </a:r>
            <a:r>
              <a:rPr lang="en-US" dirty="0" smtClean="0"/>
              <a:t> </a:t>
            </a:r>
            <a:r>
              <a:rPr lang="en-US" dirty="0" err="1" smtClean="0"/>
              <a:t>única</a:t>
            </a:r>
            <a:r>
              <a:rPr lang="en-US" dirty="0" smtClean="0"/>
              <a:t>”, </a:t>
            </a:r>
            <a:r>
              <a:rPr lang="en-US" dirty="0" err="1" smtClean="0"/>
              <a:t>analisando</a:t>
            </a:r>
            <a:r>
              <a:rPr lang="en-US" dirty="0" smtClean="0"/>
              <a:t> a </a:t>
            </a:r>
            <a:r>
              <a:rPr lang="en-US" dirty="0" err="1" smtClean="0"/>
              <a:t>dialética</a:t>
            </a:r>
            <a:r>
              <a:rPr lang="en-US" dirty="0" smtClean="0"/>
              <a:t> entre o </a:t>
            </a:r>
            <a:r>
              <a:rPr lang="en-US" dirty="0" err="1" smtClean="0"/>
              <a:t>senhor</a:t>
            </a:r>
            <a:r>
              <a:rPr lang="en-US" dirty="0" smtClean="0"/>
              <a:t> e o servo;</a:t>
            </a:r>
          </a:p>
          <a:p>
            <a:pPr algn="just"/>
            <a:r>
              <a:rPr lang="en-US" dirty="0" smtClean="0"/>
              <a:t>Na </a:t>
            </a:r>
            <a:r>
              <a:rPr lang="en-US" dirty="0" err="1" smtClean="0"/>
              <a:t>aparência</a:t>
            </a:r>
            <a:r>
              <a:rPr lang="en-US" dirty="0" smtClean="0"/>
              <a:t>, um </a:t>
            </a:r>
            <a:r>
              <a:rPr lang="en-US" dirty="0" err="1" smtClean="0"/>
              <a:t>manda</a:t>
            </a:r>
            <a:r>
              <a:rPr lang="en-US" dirty="0" smtClean="0"/>
              <a:t> e </a:t>
            </a:r>
            <a:r>
              <a:rPr lang="en-US" dirty="0" err="1" smtClean="0"/>
              <a:t>outro</a:t>
            </a:r>
            <a:r>
              <a:rPr lang="en-US" dirty="0" smtClean="0"/>
              <a:t> </a:t>
            </a:r>
            <a:r>
              <a:rPr lang="en-US" dirty="0" err="1" smtClean="0"/>
              <a:t>obedece</a:t>
            </a:r>
            <a:r>
              <a:rPr lang="en-US" dirty="0" smtClean="0"/>
              <a:t>. </a:t>
            </a:r>
            <a:r>
              <a:rPr lang="en-US" dirty="0" err="1" smtClean="0"/>
              <a:t>Mas</a:t>
            </a:r>
            <a:r>
              <a:rPr lang="en-US" dirty="0" smtClean="0"/>
              <a:t> o </a:t>
            </a:r>
            <a:r>
              <a:rPr lang="en-US" dirty="0" err="1" smtClean="0"/>
              <a:t>senhor</a:t>
            </a:r>
            <a:r>
              <a:rPr lang="en-US" dirty="0" smtClean="0"/>
              <a:t> </a:t>
            </a:r>
            <a:r>
              <a:rPr lang="en-US" dirty="0" err="1" smtClean="0"/>
              <a:t>depende</a:t>
            </a:r>
            <a:r>
              <a:rPr lang="en-US" dirty="0" smtClean="0"/>
              <a:t> do servo </a:t>
            </a:r>
            <a:r>
              <a:rPr lang="en-US" dirty="0" err="1" smtClean="0"/>
              <a:t>para</a:t>
            </a:r>
            <a:r>
              <a:rPr lang="en-US" dirty="0" smtClean="0"/>
              <a:t> ser </a:t>
            </a:r>
            <a:r>
              <a:rPr lang="en-US" dirty="0" err="1" smtClean="0"/>
              <a:t>senhor</a:t>
            </a:r>
            <a:r>
              <a:rPr lang="en-US" dirty="0" smtClean="0"/>
              <a:t>. A </a:t>
            </a:r>
            <a:r>
              <a:rPr lang="en-US" dirty="0" err="1" smtClean="0"/>
              <a:t>sobrevivência</a:t>
            </a:r>
            <a:r>
              <a:rPr lang="en-US" dirty="0" smtClean="0"/>
              <a:t> do servo é a </a:t>
            </a:r>
            <a:r>
              <a:rPr lang="en-US" dirty="0" err="1" smtClean="0"/>
              <a:t>condição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preservação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condição</a:t>
            </a:r>
            <a:r>
              <a:rPr lang="en-US" dirty="0" smtClean="0"/>
              <a:t> </a:t>
            </a:r>
            <a:r>
              <a:rPr lang="en-US" dirty="0" err="1" smtClean="0"/>
              <a:t>servil</a:t>
            </a:r>
            <a:r>
              <a:rPr lang="en-US" dirty="0" smtClean="0"/>
              <a:t> e, </a:t>
            </a:r>
            <a:r>
              <a:rPr lang="en-US" dirty="0" err="1" smtClean="0"/>
              <a:t>portanto</a:t>
            </a:r>
            <a:r>
              <a:rPr lang="en-US" dirty="0" smtClean="0"/>
              <a:t>,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condição</a:t>
            </a:r>
            <a:r>
              <a:rPr lang="en-US" dirty="0" smtClean="0"/>
              <a:t> de ser do “</a:t>
            </a:r>
            <a:r>
              <a:rPr lang="en-US" dirty="0" err="1" smtClean="0"/>
              <a:t>senhor</a:t>
            </a:r>
            <a:r>
              <a:rPr lang="en-US" dirty="0" smtClean="0"/>
              <a:t>”.</a:t>
            </a:r>
          </a:p>
          <a:p>
            <a:pPr algn="just"/>
            <a:r>
              <a:rPr lang="en-US" dirty="0" smtClean="0"/>
              <a:t>O </a:t>
            </a:r>
            <a:r>
              <a:rPr lang="en-US" dirty="0" err="1" smtClean="0"/>
              <a:t>senhor</a:t>
            </a:r>
            <a:r>
              <a:rPr lang="en-US" dirty="0" smtClean="0"/>
              <a:t> se </a:t>
            </a:r>
            <a:r>
              <a:rPr lang="en-US" dirty="0" err="1" smtClean="0"/>
              <a:t>torna</a:t>
            </a:r>
            <a:r>
              <a:rPr lang="en-US" dirty="0" smtClean="0"/>
              <a:t>, </a:t>
            </a:r>
            <a:r>
              <a:rPr lang="en-US" dirty="0" err="1" smtClean="0"/>
              <a:t>assim</a:t>
            </a:r>
            <a:r>
              <a:rPr lang="en-US" dirty="0" smtClean="0"/>
              <a:t>, </a:t>
            </a:r>
            <a:r>
              <a:rPr lang="en-US" dirty="0" err="1" smtClean="0"/>
              <a:t>escravo</a:t>
            </a:r>
            <a:r>
              <a:rPr lang="en-US" dirty="0" smtClean="0"/>
              <a:t> dos </a:t>
            </a:r>
            <a:r>
              <a:rPr lang="en-US" dirty="0" err="1" smtClean="0"/>
              <a:t>seus</a:t>
            </a:r>
            <a:r>
              <a:rPr lang="en-US" dirty="0" smtClean="0"/>
              <a:t> servos e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relação</a:t>
            </a:r>
            <a:r>
              <a:rPr lang="en-US" dirty="0" smtClean="0"/>
              <a:t> </a:t>
            </a:r>
            <a:r>
              <a:rPr lang="en-US" dirty="0" err="1" smtClean="0"/>
              <a:t>servil</a:t>
            </a:r>
            <a:r>
              <a:rPr lang="en-US" dirty="0" smtClean="0"/>
              <a:t>. E é </a:t>
            </a:r>
            <a:r>
              <a:rPr lang="en-US" dirty="0" err="1" smtClean="0"/>
              <a:t>tão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escravo</a:t>
            </a:r>
            <a:r>
              <a:rPr lang="en-US" dirty="0" smtClean="0"/>
              <a:t>,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</a:t>
            </a:r>
            <a:r>
              <a:rPr lang="en-US" dirty="0" err="1" smtClean="0"/>
              <a:t>contratual</a:t>
            </a:r>
            <a:r>
              <a:rPr lang="en-US" dirty="0" smtClean="0"/>
              <a:t> for a </a:t>
            </a:r>
            <a:r>
              <a:rPr lang="en-US" dirty="0" err="1" smtClean="0"/>
              <a:t>relação</a:t>
            </a:r>
            <a:r>
              <a:rPr lang="en-US" dirty="0" smtClean="0"/>
              <a:t> </a:t>
            </a:r>
            <a:r>
              <a:rPr lang="en-US" dirty="0" err="1" smtClean="0"/>
              <a:t>servil</a:t>
            </a:r>
            <a:r>
              <a:rPr lang="en-US" dirty="0" smtClean="0"/>
              <a:t>;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relação</a:t>
            </a:r>
            <a:r>
              <a:rPr lang="en-US" dirty="0" smtClean="0"/>
              <a:t> se </a:t>
            </a:r>
            <a:r>
              <a:rPr lang="en-US" dirty="0" err="1" smtClean="0"/>
              <a:t>aproximar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escravidão</a:t>
            </a:r>
            <a:r>
              <a:rPr lang="en-US" dirty="0"/>
              <a:t> </a:t>
            </a:r>
            <a:r>
              <a:rPr lang="en-US" dirty="0" err="1" smtClean="0"/>
              <a:t>pura</a:t>
            </a:r>
            <a:r>
              <a:rPr lang="en-US" dirty="0" smtClean="0"/>
              <a:t>, </a:t>
            </a:r>
            <a:r>
              <a:rPr lang="en-US" dirty="0" err="1" smtClean="0"/>
              <a:t>marcada</a:t>
            </a:r>
            <a:r>
              <a:rPr lang="en-US" dirty="0" smtClean="0"/>
              <a:t> </a:t>
            </a:r>
            <a:r>
              <a:rPr lang="en-US" dirty="0" err="1" smtClean="0"/>
              <a:t>pelo</a:t>
            </a:r>
            <a:r>
              <a:rPr lang="en-US" dirty="0" smtClean="0"/>
              <a:t> </a:t>
            </a:r>
            <a:r>
              <a:rPr lang="en-US" dirty="0" err="1" smtClean="0"/>
              <a:t>caráter</a:t>
            </a:r>
            <a:r>
              <a:rPr lang="en-US" dirty="0" smtClean="0"/>
              <a:t> de  </a:t>
            </a:r>
            <a:r>
              <a:rPr lang="en-US" dirty="0" err="1" smtClean="0"/>
              <a:t>excepcionalidade</a:t>
            </a:r>
            <a:r>
              <a:rPr lang="en-US" dirty="0" smtClean="0"/>
              <a:t>, </a:t>
            </a:r>
            <a:r>
              <a:rPr lang="en-US" dirty="0" err="1" smtClean="0"/>
              <a:t>por</a:t>
            </a:r>
            <a:r>
              <a:rPr lang="en-US" dirty="0" smtClean="0"/>
              <a:t> ser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contratual</a:t>
            </a:r>
            <a:r>
              <a:rPr lang="en-US" dirty="0" smtClean="0"/>
              <a:t>, </a:t>
            </a:r>
            <a:r>
              <a:rPr lang="en-US" dirty="0" err="1" smtClean="0"/>
              <a:t>não</a:t>
            </a:r>
            <a:r>
              <a:rPr lang="en-US" dirty="0" smtClean="0"/>
              <a:t> universal,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replicável</a:t>
            </a:r>
            <a:r>
              <a:rPr lang="en-US" dirty="0" smtClean="0"/>
              <a:t>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 </a:t>
            </a:r>
            <a:r>
              <a:rPr lang="en-US" dirty="0" err="1" smtClean="0"/>
              <a:t>Troca</a:t>
            </a:r>
            <a:r>
              <a:rPr lang="en-US" dirty="0" smtClean="0"/>
              <a:t> é universal, </a:t>
            </a:r>
            <a:br>
              <a:rPr lang="en-US" dirty="0" smtClean="0"/>
            </a:b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trocas</a:t>
            </a:r>
            <a:r>
              <a:rPr lang="en-US" dirty="0" smtClean="0"/>
              <a:t> e </a:t>
            </a:r>
            <a:r>
              <a:rPr lang="en-US" dirty="0" err="1" smtClean="0"/>
              <a:t>trocas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 </a:t>
            </a:r>
            <a:r>
              <a:rPr lang="en-US" dirty="0" err="1" smtClean="0"/>
              <a:t>dádiva</a:t>
            </a:r>
            <a:r>
              <a:rPr lang="en-US" dirty="0" smtClean="0"/>
              <a:t> é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 de “</a:t>
            </a:r>
            <a:r>
              <a:rPr lang="en-US" dirty="0" err="1" smtClean="0"/>
              <a:t>quase</a:t>
            </a:r>
            <a:r>
              <a:rPr lang="en-US" dirty="0" smtClean="0"/>
              <a:t> </a:t>
            </a:r>
            <a:r>
              <a:rPr lang="en-US" dirty="0" err="1" smtClean="0"/>
              <a:t>equivalentes</a:t>
            </a:r>
            <a:r>
              <a:rPr lang="en-US" dirty="0" smtClean="0"/>
              <a:t>” com </a:t>
            </a:r>
            <a:r>
              <a:rPr lang="en-US" dirty="0" err="1" smtClean="0"/>
              <a:t>intervalo</a:t>
            </a:r>
            <a:r>
              <a:rPr lang="en-US" dirty="0" smtClean="0"/>
              <a:t> </a:t>
            </a:r>
            <a:r>
              <a:rPr lang="en-US" dirty="0" err="1" smtClean="0"/>
              <a:t>indefinido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sua</a:t>
            </a:r>
            <a:r>
              <a:rPr lang="en-US" dirty="0" smtClean="0"/>
              <a:t> </a:t>
            </a:r>
            <a:r>
              <a:rPr lang="en-US" dirty="0" err="1" smtClean="0"/>
              <a:t>conclusão</a:t>
            </a:r>
            <a:r>
              <a:rPr lang="en-US" dirty="0" smtClean="0"/>
              <a:t>. </a:t>
            </a:r>
            <a:r>
              <a:rPr lang="en-US" dirty="0" err="1" smtClean="0"/>
              <a:t>Mas</a:t>
            </a:r>
            <a:r>
              <a:rPr lang="en-US" dirty="0" smtClean="0"/>
              <a:t> o </a:t>
            </a:r>
            <a:r>
              <a:rPr lang="en-US" dirty="0" err="1" smtClean="0"/>
              <a:t>intervalo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infinito</a:t>
            </a:r>
            <a:r>
              <a:rPr lang="en-US" dirty="0" smtClean="0"/>
              <a:t>. Entre </a:t>
            </a:r>
            <a:r>
              <a:rPr lang="en-US" dirty="0" err="1" smtClean="0"/>
              <a:t>pais</a:t>
            </a:r>
            <a:r>
              <a:rPr lang="en-US" dirty="0" smtClean="0"/>
              <a:t> e </a:t>
            </a:r>
            <a:r>
              <a:rPr lang="en-US" dirty="0" err="1" smtClean="0"/>
              <a:t>filhos</a:t>
            </a:r>
            <a:r>
              <a:rPr lang="en-US" dirty="0" smtClean="0"/>
              <a:t>, o </a:t>
            </a:r>
            <a:r>
              <a:rPr lang="en-US" dirty="0" err="1" smtClean="0"/>
              <a:t>intervalo</a:t>
            </a:r>
            <a:r>
              <a:rPr lang="en-US" dirty="0" smtClean="0"/>
              <a:t> é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geração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Até</a:t>
            </a:r>
            <a:r>
              <a:rPr lang="en-US" dirty="0" smtClean="0"/>
              <a:t> </a:t>
            </a:r>
            <a:r>
              <a:rPr lang="en-US" dirty="0" err="1" smtClean="0"/>
              <a:t>mesmo</a:t>
            </a:r>
            <a:r>
              <a:rPr lang="en-US" dirty="0" smtClean="0"/>
              <a:t> a </a:t>
            </a:r>
            <a:r>
              <a:rPr lang="en-US" dirty="0" err="1" smtClean="0"/>
              <a:t>relação</a:t>
            </a:r>
            <a:r>
              <a:rPr lang="en-US" dirty="0" smtClean="0"/>
              <a:t> de </a:t>
            </a:r>
            <a:r>
              <a:rPr lang="en-US" dirty="0" err="1" smtClean="0"/>
              <a:t>escravidão</a:t>
            </a:r>
            <a:r>
              <a:rPr lang="en-US" dirty="0" smtClean="0"/>
              <a:t> </a:t>
            </a:r>
            <a:r>
              <a:rPr lang="en-US" dirty="0" err="1" smtClean="0"/>
              <a:t>envolve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. O </a:t>
            </a:r>
            <a:r>
              <a:rPr lang="en-US" dirty="0" err="1" smtClean="0"/>
              <a:t>escravo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recebe</a:t>
            </a:r>
            <a:r>
              <a:rPr lang="en-US" dirty="0" smtClean="0"/>
              <a:t> o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“</a:t>
            </a:r>
            <a:r>
              <a:rPr lang="en-US" dirty="0" err="1" smtClean="0"/>
              <a:t>direito</a:t>
            </a:r>
            <a:r>
              <a:rPr lang="en-US" dirty="0" smtClean="0"/>
              <a:t>” – </a:t>
            </a:r>
            <a:r>
              <a:rPr lang="en-US" dirty="0" err="1" smtClean="0"/>
              <a:t>alimento</a:t>
            </a:r>
            <a:r>
              <a:rPr lang="en-US" dirty="0" smtClean="0"/>
              <a:t>, </a:t>
            </a:r>
            <a:r>
              <a:rPr lang="en-US" dirty="0" err="1" smtClean="0"/>
              <a:t>abrigo</a:t>
            </a:r>
            <a:r>
              <a:rPr lang="en-US" dirty="0" smtClean="0"/>
              <a:t>, </a:t>
            </a:r>
            <a:r>
              <a:rPr lang="en-US" dirty="0" err="1" smtClean="0"/>
              <a:t>proteção</a:t>
            </a:r>
            <a:r>
              <a:rPr lang="en-US" dirty="0" smtClean="0"/>
              <a:t> – </a:t>
            </a:r>
            <a:r>
              <a:rPr lang="en-US" dirty="0" err="1" smtClean="0"/>
              <a:t>perece</a:t>
            </a:r>
            <a:r>
              <a:rPr lang="en-US" dirty="0" smtClean="0"/>
              <a:t>. E, com </a:t>
            </a:r>
            <a:r>
              <a:rPr lang="en-US" dirty="0" err="1" smtClean="0"/>
              <a:t>ele</a:t>
            </a:r>
            <a:r>
              <a:rPr lang="en-US" dirty="0" smtClean="0"/>
              <a:t>, </a:t>
            </a:r>
            <a:r>
              <a:rPr lang="en-US" dirty="0" err="1" smtClean="0"/>
              <a:t>perece</a:t>
            </a:r>
            <a:r>
              <a:rPr lang="en-US" dirty="0" smtClean="0"/>
              <a:t> o </a:t>
            </a:r>
            <a:r>
              <a:rPr lang="en-US" dirty="0" err="1" smtClean="0"/>
              <a:t>senhor</a:t>
            </a:r>
            <a:r>
              <a:rPr lang="en-US" dirty="0" smtClean="0"/>
              <a:t>. </a:t>
            </a:r>
            <a:r>
              <a:rPr lang="en-US" dirty="0" err="1" smtClean="0"/>
              <a:t>Pois</a:t>
            </a:r>
            <a:r>
              <a:rPr lang="en-US" dirty="0" smtClean="0"/>
              <a:t> um </a:t>
            </a:r>
            <a:r>
              <a:rPr lang="en-US" dirty="0" err="1" smtClean="0"/>
              <a:t>senhor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escravos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é </a:t>
            </a:r>
            <a:r>
              <a:rPr lang="en-US" dirty="0" err="1" smtClean="0"/>
              <a:t>senhor</a:t>
            </a:r>
            <a:r>
              <a:rPr lang="en-US" dirty="0" smtClean="0"/>
              <a:t>. </a:t>
            </a:r>
            <a:r>
              <a:rPr lang="en-US" dirty="0" err="1" smtClean="0"/>
              <a:t>Ou</a:t>
            </a:r>
            <a:r>
              <a:rPr lang="en-US" dirty="0" smtClean="0"/>
              <a:t> o </a:t>
            </a:r>
            <a:r>
              <a:rPr lang="en-US" dirty="0" err="1" smtClean="0"/>
              <a:t>senhor</a:t>
            </a:r>
            <a:r>
              <a:rPr lang="en-US" dirty="0" smtClean="0"/>
              <a:t> “</a:t>
            </a:r>
            <a:r>
              <a:rPr lang="en-US" dirty="0" err="1" smtClean="0"/>
              <a:t>retribui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”,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deixa</a:t>
            </a:r>
            <a:r>
              <a:rPr lang="en-US" dirty="0" smtClean="0"/>
              <a:t> de ser </a:t>
            </a:r>
            <a:r>
              <a:rPr lang="en-US" dirty="0" err="1" smtClean="0"/>
              <a:t>senhor</a:t>
            </a:r>
            <a:r>
              <a:rPr lang="en-US" dirty="0" smtClean="0"/>
              <a:t>.  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existe</a:t>
            </a:r>
            <a:r>
              <a:rPr lang="en-US" dirty="0" smtClean="0"/>
              <a:t> </a:t>
            </a:r>
            <a:r>
              <a:rPr lang="en-US" dirty="0" err="1" smtClean="0"/>
              <a:t>uma</a:t>
            </a:r>
            <a:r>
              <a:rPr lang="en-US" dirty="0" smtClean="0"/>
              <a:t> </a:t>
            </a:r>
            <a:r>
              <a:rPr lang="en-US" dirty="0" err="1" smtClean="0"/>
              <a:t>diferença</a:t>
            </a:r>
            <a:r>
              <a:rPr lang="en-US" dirty="0" smtClean="0"/>
              <a:t> crucial entre as </a:t>
            </a:r>
            <a:r>
              <a:rPr lang="en-US" dirty="0" err="1" smtClean="0"/>
              <a:t>trocas</a:t>
            </a:r>
            <a:r>
              <a:rPr lang="en-US" dirty="0" smtClean="0"/>
              <a:t> </a:t>
            </a:r>
            <a:r>
              <a:rPr lang="en-US" dirty="0" err="1" smtClean="0"/>
              <a:t>pré-mercantis</a:t>
            </a:r>
            <a:r>
              <a:rPr lang="en-US" dirty="0" smtClean="0"/>
              <a:t> e as </a:t>
            </a:r>
            <a:r>
              <a:rPr lang="en-US" dirty="0" err="1" smtClean="0"/>
              <a:t>mercantis</a:t>
            </a:r>
            <a:r>
              <a:rPr lang="en-US" dirty="0" smtClean="0"/>
              <a:t>. </a:t>
            </a:r>
            <a:r>
              <a:rPr lang="en-US" dirty="0" err="1" smtClean="0"/>
              <a:t>Esta</a:t>
            </a:r>
            <a:r>
              <a:rPr lang="en-US" dirty="0" smtClean="0"/>
              <a:t> </a:t>
            </a:r>
            <a:r>
              <a:rPr lang="en-US" dirty="0" err="1" smtClean="0"/>
              <a:t>última</a:t>
            </a:r>
            <a:r>
              <a:rPr lang="en-US" dirty="0" smtClean="0"/>
              <a:t> é </a:t>
            </a:r>
            <a:r>
              <a:rPr lang="en-US" dirty="0" err="1" smtClean="0"/>
              <a:t>transparente</a:t>
            </a:r>
            <a:r>
              <a:rPr lang="en-US" dirty="0" smtClean="0"/>
              <a:t> e </a:t>
            </a:r>
            <a:r>
              <a:rPr lang="en-US" dirty="0" err="1" smtClean="0"/>
              <a:t>pressupõe</a:t>
            </a:r>
            <a:r>
              <a:rPr lang="en-US" dirty="0" smtClean="0"/>
              <a:t> </a:t>
            </a:r>
            <a:r>
              <a:rPr lang="en-US" dirty="0" err="1" smtClean="0"/>
              <a:t>algum</a:t>
            </a:r>
            <a:r>
              <a:rPr lang="en-US" dirty="0" smtClean="0"/>
              <a:t> </a:t>
            </a:r>
            <a:r>
              <a:rPr lang="en-US" dirty="0" err="1" smtClean="0"/>
              <a:t>plano</a:t>
            </a:r>
            <a:r>
              <a:rPr lang="en-US" dirty="0" smtClean="0"/>
              <a:t> de </a:t>
            </a:r>
            <a:r>
              <a:rPr lang="en-US" dirty="0" err="1" smtClean="0"/>
              <a:t>equivalência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valor: o </a:t>
            </a:r>
            <a:r>
              <a:rPr lang="en-US" dirty="0" err="1" smtClean="0"/>
              <a:t>bem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serviço</a:t>
            </a:r>
            <a:r>
              <a:rPr lang="en-US" dirty="0" smtClean="0"/>
              <a:t> </a:t>
            </a:r>
            <a:r>
              <a:rPr lang="en-US" dirty="0" err="1" smtClean="0"/>
              <a:t>alienado</a:t>
            </a:r>
            <a:r>
              <a:rPr lang="en-US" dirty="0" smtClean="0"/>
              <a:t> </a:t>
            </a:r>
            <a:r>
              <a:rPr lang="en-US" dirty="0" err="1" smtClean="0"/>
              <a:t>recebe</a:t>
            </a:r>
            <a:r>
              <a:rPr lang="en-US" dirty="0" smtClean="0"/>
              <a:t> um valor no </a:t>
            </a:r>
            <a:r>
              <a:rPr lang="en-US" dirty="0" err="1" smtClean="0"/>
              <a:t>mercado</a:t>
            </a:r>
            <a:r>
              <a:rPr lang="en-US" dirty="0" smtClean="0"/>
              <a:t> e </a:t>
            </a:r>
            <a:r>
              <a:rPr lang="en-US" dirty="0" err="1" smtClean="0"/>
              <a:t>só</a:t>
            </a:r>
            <a:r>
              <a:rPr lang="en-US" dirty="0" smtClean="0"/>
              <a:t> é </a:t>
            </a:r>
            <a:r>
              <a:rPr lang="en-US" dirty="0" err="1" smtClean="0"/>
              <a:t>entregue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 do </a:t>
            </a:r>
            <a:r>
              <a:rPr lang="en-US" dirty="0" err="1" smtClean="0"/>
              <a:t>seu</a:t>
            </a:r>
            <a:r>
              <a:rPr lang="en-US" dirty="0" smtClean="0"/>
              <a:t> valor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dinheiro</a:t>
            </a:r>
            <a:r>
              <a:rPr lang="en-US" dirty="0" smtClean="0"/>
              <a:t>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Marx e o </a:t>
            </a:r>
            <a:r>
              <a:rPr lang="en-US" dirty="0" err="1" smtClean="0"/>
              <a:t>mundo</a:t>
            </a:r>
            <a:r>
              <a:rPr lang="en-US" dirty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mercadoria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Marx </a:t>
            </a:r>
            <a:r>
              <a:rPr lang="en-US" dirty="0" err="1" smtClean="0"/>
              <a:t>saúda</a:t>
            </a:r>
            <a:r>
              <a:rPr lang="en-US" dirty="0" smtClean="0"/>
              <a:t> o </a:t>
            </a:r>
            <a:r>
              <a:rPr lang="en-US" dirty="0" err="1" smtClean="0"/>
              <a:t>capitalismo</a:t>
            </a:r>
            <a:r>
              <a:rPr lang="en-US" dirty="0" smtClean="0"/>
              <a:t> </a:t>
            </a:r>
            <a:r>
              <a:rPr lang="en-US" dirty="0" err="1" smtClean="0"/>
              <a:t>como</a:t>
            </a:r>
            <a:r>
              <a:rPr lang="en-US" dirty="0" smtClean="0"/>
              <a:t> o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as </a:t>
            </a:r>
            <a:r>
              <a:rPr lang="en-US" dirty="0" err="1" smtClean="0"/>
              <a:t>trocas</a:t>
            </a:r>
            <a:r>
              <a:rPr lang="en-US" dirty="0" smtClean="0"/>
              <a:t> </a:t>
            </a:r>
            <a:r>
              <a:rPr lang="en-US" dirty="0" err="1" smtClean="0"/>
              <a:t>inaparentes</a:t>
            </a:r>
            <a:r>
              <a:rPr lang="en-US" dirty="0" smtClean="0"/>
              <a:t> se </a:t>
            </a:r>
            <a:r>
              <a:rPr lang="en-US" dirty="0" err="1" smtClean="0"/>
              <a:t>tornam</a:t>
            </a:r>
            <a:r>
              <a:rPr lang="en-US" dirty="0" smtClean="0"/>
              <a:t> </a:t>
            </a:r>
            <a:r>
              <a:rPr lang="en-US" dirty="0" err="1" smtClean="0"/>
              <a:t>óbvias</a:t>
            </a:r>
            <a:r>
              <a:rPr lang="en-US" dirty="0" smtClean="0"/>
              <a:t>. </a:t>
            </a:r>
            <a:r>
              <a:rPr lang="en-US" dirty="0"/>
              <a:t>N</a:t>
            </a:r>
            <a:r>
              <a:rPr lang="en-US" dirty="0" smtClean="0"/>
              <a:t>o </a:t>
            </a:r>
            <a:r>
              <a:rPr lang="en-US" dirty="0" err="1" smtClean="0"/>
              <a:t>mundo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tudo</a:t>
            </a:r>
            <a:r>
              <a:rPr lang="en-US" dirty="0" smtClean="0"/>
              <a:t> </a:t>
            </a:r>
            <a:r>
              <a:rPr lang="en-US" dirty="0" err="1" smtClean="0"/>
              <a:t>vira</a:t>
            </a:r>
            <a:r>
              <a:rPr lang="en-US" dirty="0" smtClean="0"/>
              <a:t> </a:t>
            </a:r>
            <a:r>
              <a:rPr lang="en-US" dirty="0" err="1" smtClean="0"/>
              <a:t>mercadoria</a:t>
            </a:r>
            <a:r>
              <a:rPr lang="en-US" dirty="0" smtClean="0"/>
              <a:t>, </a:t>
            </a:r>
            <a:r>
              <a:rPr lang="en-US" dirty="0" err="1" smtClean="0"/>
              <a:t>falsas</a:t>
            </a:r>
            <a:r>
              <a:rPr lang="en-US" dirty="0" smtClean="0"/>
              <a:t> </a:t>
            </a:r>
            <a:r>
              <a:rPr lang="en-US" dirty="0" err="1" smtClean="0"/>
              <a:t>dádivas</a:t>
            </a:r>
            <a:r>
              <a:rPr lang="en-US" dirty="0" smtClean="0"/>
              <a:t>, </a:t>
            </a:r>
            <a:r>
              <a:rPr lang="en-US" dirty="0" err="1" smtClean="0"/>
              <a:t>falsas</a:t>
            </a:r>
            <a:r>
              <a:rPr lang="en-US" dirty="0" smtClean="0"/>
              <a:t> </a:t>
            </a:r>
            <a:r>
              <a:rPr lang="en-US" dirty="0" err="1" smtClean="0"/>
              <a:t>obrigações</a:t>
            </a:r>
            <a:r>
              <a:rPr lang="en-US" dirty="0" smtClean="0"/>
              <a:t> </a:t>
            </a:r>
            <a:r>
              <a:rPr lang="en-US" dirty="0" err="1" smtClean="0"/>
              <a:t>morais</a:t>
            </a:r>
            <a:r>
              <a:rPr lang="en-US" dirty="0" smtClean="0"/>
              <a:t>, </a:t>
            </a:r>
            <a:r>
              <a:rPr lang="en-US" dirty="0" err="1" smtClean="0"/>
              <a:t>perdem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véus</a:t>
            </a:r>
            <a:r>
              <a:rPr lang="en-US" dirty="0" smtClean="0"/>
              <a:t> e se </a:t>
            </a:r>
            <a:r>
              <a:rPr lang="en-US" dirty="0" err="1" smtClean="0"/>
              <a:t>mostram</a:t>
            </a:r>
            <a:r>
              <a:rPr lang="en-US" dirty="0" smtClean="0"/>
              <a:t>,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realmente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: </a:t>
            </a:r>
            <a:r>
              <a:rPr lang="en-US" dirty="0" err="1" smtClean="0"/>
              <a:t>puro</a:t>
            </a:r>
            <a:r>
              <a:rPr lang="en-US" dirty="0" smtClean="0"/>
              <a:t> </a:t>
            </a:r>
            <a:r>
              <a:rPr lang="en-US" dirty="0" err="1" smtClean="0"/>
              <a:t>interesse</a:t>
            </a:r>
            <a:r>
              <a:rPr lang="en-US" dirty="0" smtClean="0"/>
              <a:t>!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regra</a:t>
            </a:r>
            <a:r>
              <a:rPr lang="en-US" dirty="0" smtClean="0"/>
              <a:t> </a:t>
            </a:r>
            <a:r>
              <a:rPr lang="en-US" dirty="0" err="1" smtClean="0"/>
              <a:t>absolutamente</a:t>
            </a:r>
            <a:r>
              <a:rPr lang="en-US" dirty="0" smtClean="0"/>
              <a:t> universal do </a:t>
            </a:r>
            <a:r>
              <a:rPr lang="en-US" dirty="0" err="1" smtClean="0"/>
              <a:t>mundo</a:t>
            </a:r>
            <a:r>
              <a:rPr lang="en-US" dirty="0" smtClean="0"/>
              <a:t> </a:t>
            </a:r>
            <a:r>
              <a:rPr lang="en-US" dirty="0" err="1" smtClean="0"/>
              <a:t>mercantil</a:t>
            </a:r>
            <a:r>
              <a:rPr lang="en-US" dirty="0" smtClean="0"/>
              <a:t> é: </a:t>
            </a:r>
            <a:r>
              <a:rPr lang="en-US" dirty="0" err="1" smtClean="0"/>
              <a:t>só</a:t>
            </a:r>
            <a:r>
              <a:rPr lang="en-US" dirty="0" smtClean="0"/>
              <a:t> </a:t>
            </a:r>
            <a:r>
              <a:rPr lang="en-US" dirty="0" err="1" smtClean="0"/>
              <a:t>dou</a:t>
            </a:r>
            <a:r>
              <a:rPr lang="en-US" dirty="0" smtClean="0"/>
              <a:t>, se </a:t>
            </a:r>
            <a:r>
              <a:rPr lang="en-US" dirty="0" err="1" smtClean="0"/>
              <a:t>receber</a:t>
            </a:r>
            <a:r>
              <a:rPr lang="en-US" dirty="0" smtClean="0"/>
              <a:t> </a:t>
            </a:r>
            <a:r>
              <a:rPr lang="en-US" dirty="0" err="1" smtClean="0"/>
              <a:t>algo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 de valor similar.</a:t>
            </a:r>
          </a:p>
          <a:p>
            <a:pPr algn="just"/>
            <a:r>
              <a:rPr lang="en-US" dirty="0" err="1" smtClean="0"/>
              <a:t>Mas</a:t>
            </a:r>
            <a:r>
              <a:rPr lang="en-US" dirty="0" smtClean="0"/>
              <a:t> Marx </a:t>
            </a:r>
            <a:r>
              <a:rPr lang="en-US" dirty="0" err="1" smtClean="0"/>
              <a:t>lembra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fato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 </a:t>
            </a:r>
            <a:r>
              <a:rPr lang="en-US" dirty="0" err="1" smtClean="0"/>
              <a:t>perder</a:t>
            </a:r>
            <a:r>
              <a:rPr lang="en-US" dirty="0" smtClean="0"/>
              <a:t>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véus</a:t>
            </a:r>
            <a:r>
              <a:rPr lang="en-US" dirty="0" smtClean="0"/>
              <a:t> e se </a:t>
            </a:r>
            <a:r>
              <a:rPr lang="en-US" dirty="0" err="1" smtClean="0"/>
              <a:t>tornar</a:t>
            </a:r>
            <a:r>
              <a:rPr lang="en-US" dirty="0" smtClean="0"/>
              <a:t> universal </a:t>
            </a:r>
            <a:r>
              <a:rPr lang="en-US" dirty="0" err="1" smtClean="0"/>
              <a:t>não</a:t>
            </a:r>
            <a:r>
              <a:rPr lang="en-US" dirty="0"/>
              <a:t> </a:t>
            </a:r>
            <a:r>
              <a:rPr lang="en-US" dirty="0" err="1" smtClean="0"/>
              <a:t>significa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toda</a:t>
            </a:r>
            <a:r>
              <a:rPr lang="en-US" dirty="0" smtClean="0"/>
              <a:t> a </a:t>
            </a:r>
            <a:r>
              <a:rPr lang="en-US" dirty="0" err="1" smtClean="0"/>
              <a:t>troca</a:t>
            </a:r>
            <a:r>
              <a:rPr lang="en-US" dirty="0" smtClean="0"/>
              <a:t> </a:t>
            </a:r>
            <a:r>
              <a:rPr lang="en-US" dirty="0" err="1" smtClean="0"/>
              <a:t>seja</a:t>
            </a:r>
            <a:r>
              <a:rPr lang="en-US" dirty="0" smtClean="0"/>
              <a:t> de EQUIVALÊNCIA. </a:t>
            </a:r>
          </a:p>
          <a:p>
            <a:pPr algn="just"/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trocas</a:t>
            </a:r>
            <a:r>
              <a:rPr lang="en-US" dirty="0" smtClean="0"/>
              <a:t>  – </a:t>
            </a:r>
            <a:r>
              <a:rPr lang="en-US" dirty="0" err="1" smtClean="0"/>
              <a:t>em</a:t>
            </a:r>
            <a:r>
              <a:rPr lang="en-US" dirty="0" smtClean="0"/>
              <a:t> especial a </a:t>
            </a:r>
            <a:r>
              <a:rPr lang="en-US" dirty="0" err="1" smtClean="0"/>
              <a:t>troca</a:t>
            </a:r>
            <a:r>
              <a:rPr lang="en-US" dirty="0" smtClean="0"/>
              <a:t> entre capital e </a:t>
            </a:r>
            <a:r>
              <a:rPr lang="en-US" dirty="0" err="1" smtClean="0"/>
              <a:t>trabalho</a:t>
            </a:r>
            <a:r>
              <a:rPr lang="en-US" dirty="0" smtClean="0"/>
              <a:t> – </a:t>
            </a:r>
            <a:r>
              <a:rPr lang="en-US" dirty="0" err="1" smtClean="0"/>
              <a:t>que</a:t>
            </a:r>
            <a:r>
              <a:rPr lang="en-US" dirty="0" smtClean="0"/>
              <a:t> é </a:t>
            </a:r>
            <a:r>
              <a:rPr lang="en-US" dirty="0" err="1" smtClean="0"/>
              <a:t>cronicamente</a:t>
            </a:r>
            <a:r>
              <a:rPr lang="en-US" dirty="0" smtClean="0"/>
              <a:t> </a:t>
            </a:r>
            <a:r>
              <a:rPr lang="en-US" dirty="0" err="1" smtClean="0"/>
              <a:t>inequivalente</a:t>
            </a:r>
            <a:r>
              <a:rPr lang="en-US" dirty="0" smtClean="0"/>
              <a:t>: um </a:t>
            </a:r>
            <a:r>
              <a:rPr lang="en-US" dirty="0" err="1" smtClean="0"/>
              <a:t>dá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o </a:t>
            </a:r>
            <a:r>
              <a:rPr lang="en-US" dirty="0" err="1" smtClean="0"/>
              <a:t>outro</a:t>
            </a:r>
            <a:r>
              <a:rPr lang="en-US" dirty="0" smtClean="0"/>
              <a:t>. E 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recebe</a:t>
            </a:r>
            <a:r>
              <a:rPr lang="en-US" dirty="0" smtClean="0"/>
              <a:t> </a:t>
            </a:r>
            <a:r>
              <a:rPr lang="en-US" dirty="0" err="1" smtClean="0"/>
              <a:t>menos</a:t>
            </a:r>
            <a:r>
              <a:rPr lang="en-US" dirty="0" smtClean="0"/>
              <a:t> do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dá</a:t>
            </a:r>
            <a:r>
              <a:rPr lang="en-US" dirty="0" smtClean="0"/>
              <a:t>, </a:t>
            </a:r>
            <a:r>
              <a:rPr lang="en-US" dirty="0" err="1" smtClean="0"/>
              <a:t>tende</a:t>
            </a:r>
            <a:r>
              <a:rPr lang="en-US" dirty="0" smtClean="0"/>
              <a:t> a se </a:t>
            </a:r>
            <a:r>
              <a:rPr lang="en-US" dirty="0" err="1" smtClean="0"/>
              <a:t>revoltar</a:t>
            </a:r>
            <a:r>
              <a:rPr lang="en-US" dirty="0" smtClean="0"/>
              <a:t>.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Coase</a:t>
            </a:r>
            <a:r>
              <a:rPr lang="en-US" dirty="0"/>
              <a:t> </a:t>
            </a:r>
            <a:r>
              <a:rPr lang="en-US" dirty="0" smtClean="0"/>
              <a:t>e </a:t>
            </a:r>
            <a:r>
              <a:rPr lang="en-US" dirty="0" err="1" smtClean="0"/>
              <a:t>os</a:t>
            </a:r>
            <a:r>
              <a:rPr lang="en-US" dirty="0" smtClean="0"/>
              <a:t> </a:t>
            </a:r>
            <a:r>
              <a:rPr lang="en-US" dirty="0" err="1" smtClean="0"/>
              <a:t>custos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err="1" smtClean="0"/>
              <a:t>Coase</a:t>
            </a:r>
            <a:r>
              <a:rPr lang="en-US" dirty="0" smtClean="0"/>
              <a:t> </a:t>
            </a:r>
            <a:r>
              <a:rPr lang="en-US" dirty="0" err="1" smtClean="0"/>
              <a:t>chama</a:t>
            </a:r>
            <a:r>
              <a:rPr lang="en-US" dirty="0" smtClean="0"/>
              <a:t> a </a:t>
            </a:r>
            <a:r>
              <a:rPr lang="en-US" dirty="0" err="1" smtClean="0"/>
              <a:t>atenção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um </a:t>
            </a:r>
            <a:r>
              <a:rPr lang="en-US" dirty="0" err="1" smtClean="0"/>
              <a:t>outro</a:t>
            </a:r>
            <a:r>
              <a:rPr lang="en-US" dirty="0" smtClean="0"/>
              <a:t> </a:t>
            </a:r>
            <a:r>
              <a:rPr lang="en-US" dirty="0" err="1" smtClean="0"/>
              <a:t>lado</a:t>
            </a:r>
            <a:r>
              <a:rPr lang="en-US" dirty="0" smtClean="0"/>
              <a:t> do </a:t>
            </a:r>
            <a:r>
              <a:rPr lang="en-US" dirty="0" err="1" smtClean="0"/>
              <a:t>problema</a:t>
            </a:r>
            <a:r>
              <a:rPr lang="en-US" dirty="0" smtClean="0"/>
              <a:t>. </a:t>
            </a:r>
            <a:r>
              <a:rPr lang="en-US" dirty="0" err="1" smtClean="0"/>
              <a:t>Parece</a:t>
            </a:r>
            <a:r>
              <a:rPr lang="en-US" dirty="0" smtClean="0"/>
              <a:t> </a:t>
            </a:r>
            <a:r>
              <a:rPr lang="en-US" dirty="0" err="1" smtClean="0"/>
              <a:t>quase</a:t>
            </a:r>
            <a:r>
              <a:rPr lang="en-US" dirty="0" smtClean="0"/>
              <a:t> um anti-Marx. Para </a:t>
            </a:r>
            <a:r>
              <a:rPr lang="en-US" dirty="0" err="1" smtClean="0"/>
              <a:t>Coase</a:t>
            </a:r>
            <a:r>
              <a:rPr lang="en-US" dirty="0" smtClean="0"/>
              <a:t>, </a:t>
            </a:r>
            <a:r>
              <a:rPr lang="en-US" dirty="0" err="1" smtClean="0"/>
              <a:t>mesmo</a:t>
            </a:r>
            <a:r>
              <a:rPr lang="en-US" dirty="0" smtClean="0"/>
              <a:t> no </a:t>
            </a:r>
            <a:r>
              <a:rPr lang="en-US" dirty="0" err="1" smtClean="0"/>
              <a:t>capitalismo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consolidado</a:t>
            </a:r>
            <a:r>
              <a:rPr lang="en-US" dirty="0" smtClean="0"/>
              <a:t>, </a:t>
            </a:r>
            <a:r>
              <a:rPr lang="en-US" dirty="0" err="1" smtClean="0"/>
              <a:t>nem</a:t>
            </a:r>
            <a:r>
              <a:rPr lang="en-US" dirty="0" smtClean="0"/>
              <a:t> </a:t>
            </a:r>
            <a:r>
              <a:rPr lang="en-US" dirty="0" err="1" smtClean="0"/>
              <a:t>tudo</a:t>
            </a:r>
            <a:r>
              <a:rPr lang="en-US" dirty="0" smtClean="0"/>
              <a:t> é “</a:t>
            </a:r>
            <a:r>
              <a:rPr lang="en-US" dirty="0" err="1" smtClean="0"/>
              <a:t>troca</a:t>
            </a:r>
            <a:r>
              <a:rPr lang="en-US" dirty="0" smtClean="0"/>
              <a:t>”. </a:t>
            </a:r>
          </a:p>
          <a:p>
            <a:pPr algn="just"/>
            <a:r>
              <a:rPr lang="en-US" dirty="0" err="1" smtClean="0"/>
              <a:t>Subsistem</a:t>
            </a:r>
            <a:r>
              <a:rPr lang="en-US" dirty="0" smtClean="0"/>
              <a:t> </a:t>
            </a:r>
            <a:r>
              <a:rPr lang="en-US" dirty="0" err="1" smtClean="0"/>
              <a:t>sistemas</a:t>
            </a:r>
            <a:r>
              <a:rPr lang="en-US" dirty="0" smtClean="0"/>
              <a:t> de </a:t>
            </a:r>
            <a:r>
              <a:rPr lang="en-US" dirty="0" err="1" smtClean="0"/>
              <a:t>pura</a:t>
            </a:r>
            <a:r>
              <a:rPr lang="en-US" dirty="0" smtClean="0"/>
              <a:t> </a:t>
            </a:r>
            <a:r>
              <a:rPr lang="en-US" dirty="0" err="1" smtClean="0"/>
              <a:t>hierarquia</a:t>
            </a:r>
            <a:r>
              <a:rPr lang="en-US" dirty="0" smtClean="0"/>
              <a:t>, </a:t>
            </a:r>
            <a:r>
              <a:rPr lang="en-US" dirty="0" err="1" smtClean="0"/>
              <a:t>onde</a:t>
            </a:r>
            <a:r>
              <a:rPr lang="en-US" dirty="0"/>
              <a:t> </a:t>
            </a:r>
            <a:r>
              <a:rPr lang="en-US" dirty="0" err="1" smtClean="0"/>
              <a:t>atividades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realizadas</a:t>
            </a:r>
            <a:r>
              <a:rPr lang="en-US" dirty="0" smtClean="0"/>
              <a:t> e </a:t>
            </a:r>
            <a:r>
              <a:rPr lang="en-US" dirty="0" err="1" smtClean="0"/>
              <a:t>produtos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entregues</a:t>
            </a:r>
            <a:r>
              <a:rPr lang="en-US" dirty="0" smtClean="0"/>
              <a:t> </a:t>
            </a:r>
            <a:r>
              <a:rPr lang="en-US" b="1" dirty="0" err="1" smtClean="0"/>
              <a:t>sem</a:t>
            </a:r>
            <a:r>
              <a:rPr lang="en-US" b="1" dirty="0" smtClean="0"/>
              <a:t> </a:t>
            </a:r>
            <a:r>
              <a:rPr lang="en-US" b="1" dirty="0" err="1" smtClean="0"/>
              <a:t>qualquer</a:t>
            </a:r>
            <a:r>
              <a:rPr lang="en-US" b="1" dirty="0" smtClean="0"/>
              <a:t> </a:t>
            </a:r>
            <a:r>
              <a:rPr lang="en-US" b="1" dirty="0" err="1" smtClean="0"/>
              <a:t>contraprestação</a:t>
            </a:r>
            <a:r>
              <a:rPr lang="en-US" b="1" dirty="0" smtClean="0"/>
              <a:t> </a:t>
            </a:r>
            <a:r>
              <a:rPr lang="en-US" b="1" dirty="0" err="1" smtClean="0"/>
              <a:t>em</a:t>
            </a:r>
            <a:r>
              <a:rPr lang="en-US" b="1" dirty="0" smtClean="0"/>
              <a:t> </a:t>
            </a:r>
            <a:r>
              <a:rPr lang="en-US" b="1" dirty="0" err="1" smtClean="0"/>
              <a:t>dinheiro</a:t>
            </a:r>
            <a:r>
              <a:rPr lang="en-US" b="1" dirty="0" smtClean="0"/>
              <a:t>.</a:t>
            </a:r>
          </a:p>
          <a:p>
            <a:pPr algn="just"/>
            <a:r>
              <a:rPr lang="en-US" dirty="0" smtClean="0"/>
              <a:t>Na </a:t>
            </a:r>
            <a:r>
              <a:rPr lang="en-US" dirty="0" err="1" smtClean="0"/>
              <a:t>verdade</a:t>
            </a:r>
            <a:r>
              <a:rPr lang="en-US" dirty="0" smtClean="0"/>
              <a:t>, </a:t>
            </a:r>
            <a:r>
              <a:rPr lang="en-US" dirty="0" err="1" smtClean="0"/>
              <a:t>esta</a:t>
            </a:r>
            <a:r>
              <a:rPr lang="en-US" dirty="0" smtClean="0"/>
              <a:t> é a </a:t>
            </a:r>
            <a:r>
              <a:rPr lang="en-US" dirty="0" err="1" smtClean="0"/>
              <a:t>essência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FIRMA CAPITALISTA. Toda e </a:t>
            </a:r>
            <a:r>
              <a:rPr lang="en-US" dirty="0" err="1" smtClean="0"/>
              <a:t>qualquer</a:t>
            </a:r>
            <a:r>
              <a:rPr lang="en-US" dirty="0" smtClean="0"/>
              <a:t> firma, </a:t>
            </a:r>
            <a:r>
              <a:rPr lang="en-US" dirty="0" err="1" smtClean="0"/>
              <a:t>toda</a:t>
            </a:r>
            <a:r>
              <a:rPr lang="en-US" dirty="0" smtClean="0"/>
              <a:t> e </a:t>
            </a:r>
            <a:r>
              <a:rPr lang="en-US" dirty="0" err="1" smtClean="0"/>
              <a:t>qualquer</a:t>
            </a:r>
            <a:r>
              <a:rPr lang="en-US" dirty="0" smtClean="0"/>
              <a:t> </a:t>
            </a:r>
            <a:r>
              <a:rPr lang="en-US" dirty="0" err="1" smtClean="0"/>
              <a:t>empresa</a:t>
            </a:r>
            <a:r>
              <a:rPr lang="en-US" dirty="0" smtClean="0"/>
              <a:t>, é um </a:t>
            </a:r>
            <a:r>
              <a:rPr lang="en-US" dirty="0" err="1" smtClean="0"/>
              <a:t>sistema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as “</a:t>
            </a:r>
            <a:r>
              <a:rPr lang="en-US" dirty="0" err="1" smtClean="0"/>
              <a:t>trocas</a:t>
            </a:r>
            <a:r>
              <a:rPr lang="en-US" dirty="0" smtClean="0"/>
              <a:t> </a:t>
            </a:r>
            <a:r>
              <a:rPr lang="en-US" dirty="0" err="1" smtClean="0"/>
              <a:t>internas</a:t>
            </a:r>
            <a:r>
              <a:rPr lang="en-US" dirty="0" smtClean="0"/>
              <a:t>” se </a:t>
            </a:r>
            <a:r>
              <a:rPr lang="en-US" dirty="0" err="1" smtClean="0"/>
              <a:t>dão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reciprocidade</a:t>
            </a:r>
            <a:r>
              <a:rPr lang="en-US" dirty="0" smtClean="0"/>
              <a:t>,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pagamento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dinheiro</a:t>
            </a:r>
            <a:r>
              <a:rPr lang="en-US" dirty="0" smtClean="0"/>
              <a:t>. É um </a:t>
            </a:r>
            <a:r>
              <a:rPr lang="en-US" dirty="0" err="1" smtClean="0"/>
              <a:t>fluxo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parece</a:t>
            </a:r>
            <a:r>
              <a:rPr lang="en-US" dirty="0" smtClean="0"/>
              <a:t> ser de </a:t>
            </a:r>
            <a:r>
              <a:rPr lang="en-US" dirty="0" err="1" smtClean="0"/>
              <a:t>mão-única</a:t>
            </a:r>
            <a:r>
              <a:rPr lang="en-US" dirty="0" smtClean="0"/>
              <a:t>.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quê</a:t>
            </a:r>
            <a:r>
              <a:rPr lang="en-US" dirty="0" smtClean="0"/>
              <a:t>?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Oportunismo</a:t>
            </a:r>
            <a:r>
              <a:rPr lang="en-US" dirty="0" smtClean="0"/>
              <a:t> e </a:t>
            </a:r>
            <a:r>
              <a:rPr lang="en-US" dirty="0" err="1" smtClean="0"/>
              <a:t>Custos</a:t>
            </a:r>
            <a:r>
              <a:rPr lang="en-US" dirty="0" smtClean="0"/>
              <a:t> de </a:t>
            </a:r>
            <a:r>
              <a:rPr lang="en-US" dirty="0" err="1" smtClean="0"/>
              <a:t>Transação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O </a:t>
            </a:r>
            <a:r>
              <a:rPr lang="en-US" dirty="0" err="1" smtClean="0"/>
              <a:t>ponto</a:t>
            </a:r>
            <a:r>
              <a:rPr lang="en-US" dirty="0" smtClean="0"/>
              <a:t> de </a:t>
            </a:r>
            <a:r>
              <a:rPr lang="en-US" dirty="0" err="1" smtClean="0"/>
              <a:t>partida</a:t>
            </a:r>
            <a:r>
              <a:rPr lang="en-US" dirty="0" smtClean="0"/>
              <a:t> de </a:t>
            </a:r>
            <a:r>
              <a:rPr lang="en-US" dirty="0" err="1" smtClean="0"/>
              <a:t>Coase</a:t>
            </a:r>
            <a:r>
              <a:rPr lang="en-US" dirty="0" smtClean="0"/>
              <a:t> é o </a:t>
            </a:r>
            <a:r>
              <a:rPr lang="en-US" dirty="0" err="1" smtClean="0"/>
              <a:t>reconhecimento</a:t>
            </a:r>
            <a:r>
              <a:rPr lang="en-US" dirty="0" smtClean="0"/>
              <a:t> de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nenhuma</a:t>
            </a:r>
            <a:r>
              <a:rPr lang="en-US" dirty="0" smtClean="0"/>
              <a:t> </a:t>
            </a:r>
            <a:r>
              <a:rPr lang="en-US" dirty="0" err="1" smtClean="0"/>
              <a:t>troca</a:t>
            </a:r>
            <a:r>
              <a:rPr lang="en-US" dirty="0" smtClean="0"/>
              <a:t> se </a:t>
            </a:r>
            <a:r>
              <a:rPr lang="en-US" dirty="0" err="1" smtClean="0"/>
              <a:t>esgota</a:t>
            </a:r>
            <a:r>
              <a:rPr lang="en-US" dirty="0" smtClean="0"/>
              <a:t> no </a:t>
            </a:r>
            <a:r>
              <a:rPr lang="en-US" dirty="0" err="1" smtClean="0"/>
              <a:t>momento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entrega</a:t>
            </a:r>
            <a:r>
              <a:rPr lang="en-US" dirty="0" smtClean="0"/>
              <a:t> do </a:t>
            </a:r>
            <a:r>
              <a:rPr lang="en-US" dirty="0" err="1" smtClean="0"/>
              <a:t>produto</a:t>
            </a:r>
            <a:r>
              <a:rPr lang="en-US" dirty="0" smtClean="0"/>
              <a:t> e do </a:t>
            </a:r>
            <a:r>
              <a:rPr lang="en-US" dirty="0" err="1" smtClean="0"/>
              <a:t>dinheiro</a:t>
            </a:r>
            <a:r>
              <a:rPr lang="en-US" dirty="0" smtClean="0"/>
              <a:t>. A </a:t>
            </a:r>
            <a:r>
              <a:rPr lang="en-US" dirty="0" err="1" smtClean="0"/>
              <a:t>qualidade</a:t>
            </a:r>
            <a:r>
              <a:rPr lang="en-US" dirty="0" smtClean="0"/>
              <a:t> do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adquirido</a:t>
            </a:r>
            <a:r>
              <a:rPr lang="en-US" dirty="0" smtClean="0"/>
              <a:t> </a:t>
            </a:r>
            <a:r>
              <a:rPr lang="en-US" dirty="0" err="1" smtClean="0"/>
              <a:t>só</a:t>
            </a:r>
            <a:r>
              <a:rPr lang="en-US" dirty="0" smtClean="0"/>
              <a:t> </a:t>
            </a:r>
            <a:r>
              <a:rPr lang="en-US" dirty="0" err="1" smtClean="0"/>
              <a:t>será</a:t>
            </a:r>
            <a:r>
              <a:rPr lang="en-US" dirty="0" smtClean="0"/>
              <a:t> </a:t>
            </a:r>
            <a:r>
              <a:rPr lang="en-US" dirty="0" err="1" smtClean="0"/>
              <a:t>conhecido</a:t>
            </a:r>
            <a:r>
              <a:rPr lang="en-US" dirty="0" smtClean="0"/>
              <a:t> com o </a:t>
            </a:r>
            <a:r>
              <a:rPr lang="en-US" dirty="0" err="1" smtClean="0"/>
              <a:t>uso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leva</a:t>
            </a:r>
            <a:r>
              <a:rPr lang="en-US" dirty="0" smtClean="0"/>
              <a:t> tempo. </a:t>
            </a:r>
            <a:r>
              <a:rPr lang="en-US" b="1" dirty="0" err="1" smtClean="0"/>
              <a:t>Comprar</a:t>
            </a:r>
            <a:r>
              <a:rPr lang="en-US" b="1" dirty="0" smtClean="0"/>
              <a:t> “</a:t>
            </a:r>
            <a:r>
              <a:rPr lang="en-US" b="1" dirty="0" err="1" smtClean="0"/>
              <a:t>gato</a:t>
            </a:r>
            <a:r>
              <a:rPr lang="en-US" b="1" dirty="0" smtClean="0"/>
              <a:t> </a:t>
            </a:r>
            <a:r>
              <a:rPr lang="en-US" b="1" dirty="0" err="1" smtClean="0"/>
              <a:t>por</a:t>
            </a:r>
            <a:r>
              <a:rPr lang="en-US" b="1" dirty="0" smtClean="0"/>
              <a:t> </a:t>
            </a:r>
            <a:r>
              <a:rPr lang="en-US" b="1" dirty="0" err="1" smtClean="0"/>
              <a:t>lebre</a:t>
            </a:r>
            <a:r>
              <a:rPr lang="en-US" b="1" dirty="0" smtClean="0"/>
              <a:t>” é um </a:t>
            </a:r>
            <a:r>
              <a:rPr lang="en-US" b="1" dirty="0" err="1" smtClean="0"/>
              <a:t>risco</a:t>
            </a:r>
            <a:r>
              <a:rPr lang="en-US" b="1" dirty="0" smtClean="0"/>
              <a:t> (e um </a:t>
            </a:r>
            <a:r>
              <a:rPr lang="en-US" b="1" dirty="0" err="1" smtClean="0"/>
              <a:t>custo</a:t>
            </a:r>
            <a:r>
              <a:rPr lang="en-US" b="1" dirty="0" smtClean="0"/>
              <a:t>) </a:t>
            </a:r>
            <a:r>
              <a:rPr lang="en-US" b="1" dirty="0" err="1" smtClean="0"/>
              <a:t>muito</a:t>
            </a:r>
            <a:r>
              <a:rPr lang="en-US" b="1" dirty="0" smtClean="0"/>
              <a:t> </a:t>
            </a:r>
            <a:r>
              <a:rPr lang="en-US" b="1" dirty="0" err="1" smtClean="0"/>
              <a:t>grande</a:t>
            </a:r>
            <a:r>
              <a:rPr lang="en-US" b="1" dirty="0" smtClean="0"/>
              <a:t>. </a:t>
            </a:r>
          </a:p>
          <a:p>
            <a:pPr algn="just"/>
            <a:r>
              <a:rPr lang="en-US" dirty="0" err="1" smtClean="0"/>
              <a:t>Além</a:t>
            </a:r>
            <a:r>
              <a:rPr lang="en-US" dirty="0" smtClean="0"/>
              <a:t> disso, </a:t>
            </a:r>
            <a:r>
              <a:rPr lang="en-US" dirty="0" err="1" smtClean="0"/>
              <a:t>quando</a:t>
            </a:r>
            <a:r>
              <a:rPr lang="en-US" dirty="0" smtClean="0"/>
              <a:t> se </a:t>
            </a:r>
            <a:r>
              <a:rPr lang="en-US" dirty="0" err="1" smtClean="0"/>
              <a:t>apela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o </a:t>
            </a:r>
            <a:r>
              <a:rPr lang="en-US" dirty="0" err="1" smtClean="0"/>
              <a:t>mercado</a:t>
            </a:r>
            <a:r>
              <a:rPr lang="en-US" dirty="0" smtClean="0"/>
              <a:t>, </a:t>
            </a:r>
            <a:r>
              <a:rPr lang="en-US" dirty="0" err="1" smtClean="0"/>
              <a:t>há</a:t>
            </a:r>
            <a:r>
              <a:rPr lang="en-US" dirty="0" smtClean="0"/>
              <a:t> </a:t>
            </a:r>
            <a:r>
              <a:rPr lang="en-US" dirty="0" err="1" smtClean="0"/>
              <a:t>sempre</a:t>
            </a:r>
            <a:r>
              <a:rPr lang="en-US" dirty="0" smtClean="0"/>
              <a:t> o </a:t>
            </a:r>
            <a:r>
              <a:rPr lang="en-US" dirty="0" err="1" smtClean="0"/>
              <a:t>risco</a:t>
            </a:r>
            <a:r>
              <a:rPr lang="en-US" dirty="0" smtClean="0"/>
              <a:t> de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conseguir</a:t>
            </a:r>
            <a:r>
              <a:rPr lang="en-US" dirty="0" smtClean="0"/>
              <a:t> </a:t>
            </a:r>
            <a:r>
              <a:rPr lang="en-US" dirty="0" err="1" smtClean="0"/>
              <a:t>obter</a:t>
            </a:r>
            <a:r>
              <a:rPr lang="en-US" dirty="0" smtClean="0"/>
              <a:t> um </a:t>
            </a:r>
            <a:r>
              <a:rPr lang="en-US" dirty="0" err="1" smtClean="0"/>
              <a:t>produto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serviço</a:t>
            </a:r>
            <a:r>
              <a:rPr lang="en-US" dirty="0" smtClean="0"/>
              <a:t> “</a:t>
            </a:r>
            <a:r>
              <a:rPr lang="en-US" dirty="0" err="1" smtClean="0"/>
              <a:t>quando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se </a:t>
            </a:r>
            <a:r>
              <a:rPr lang="en-US" dirty="0" err="1" smtClean="0"/>
              <a:t>precisa</a:t>
            </a:r>
            <a:r>
              <a:rPr lang="en-US" dirty="0" smtClean="0"/>
              <a:t>” dele. </a:t>
            </a:r>
          </a:p>
          <a:p>
            <a:pPr algn="just"/>
            <a:r>
              <a:rPr lang="en-US" dirty="0" smtClean="0"/>
              <a:t>A </a:t>
            </a:r>
            <a:r>
              <a:rPr lang="en-US" dirty="0" err="1" smtClean="0"/>
              <a:t>estruturação</a:t>
            </a:r>
            <a:r>
              <a:rPr lang="en-US" dirty="0" smtClean="0"/>
              <a:t> de “</a:t>
            </a:r>
            <a:r>
              <a:rPr lang="en-US" dirty="0" err="1" smtClean="0"/>
              <a:t>transações</a:t>
            </a:r>
            <a:r>
              <a:rPr lang="en-US" dirty="0" smtClean="0"/>
              <a:t> </a:t>
            </a:r>
            <a:r>
              <a:rPr lang="en-US" dirty="0" err="1" smtClean="0"/>
              <a:t>hierárquicas</a:t>
            </a:r>
            <a:r>
              <a:rPr lang="en-US" dirty="0" smtClean="0"/>
              <a:t>”, </a:t>
            </a:r>
            <a:r>
              <a:rPr lang="en-US" dirty="0" err="1" smtClean="0"/>
              <a:t>baseadas</a:t>
            </a:r>
            <a:r>
              <a:rPr lang="en-US" dirty="0" smtClean="0"/>
              <a:t> </a:t>
            </a:r>
            <a:r>
              <a:rPr lang="en-US" dirty="0" err="1" smtClean="0"/>
              <a:t>em</a:t>
            </a:r>
            <a:r>
              <a:rPr lang="en-US" dirty="0" smtClean="0"/>
              <a:t> </a:t>
            </a:r>
            <a:r>
              <a:rPr lang="en-US" dirty="0" err="1" smtClean="0"/>
              <a:t>contratos</a:t>
            </a:r>
            <a:r>
              <a:rPr lang="en-US" dirty="0" smtClean="0"/>
              <a:t> de </a:t>
            </a:r>
            <a:r>
              <a:rPr lang="en-US" dirty="0" err="1" smtClean="0"/>
              <a:t>longo</a:t>
            </a:r>
            <a:r>
              <a:rPr lang="en-US" dirty="0" smtClean="0"/>
              <a:t> </a:t>
            </a:r>
            <a:r>
              <a:rPr lang="en-US" dirty="0" err="1" smtClean="0"/>
              <a:t>prazo</a:t>
            </a:r>
            <a:r>
              <a:rPr lang="en-US" dirty="0" smtClean="0"/>
              <a:t> (</a:t>
            </a:r>
            <a:r>
              <a:rPr lang="en-US" dirty="0" err="1" smtClean="0"/>
              <a:t>assalariamento</a:t>
            </a:r>
            <a:r>
              <a:rPr lang="en-US" dirty="0" smtClean="0"/>
              <a:t>, </a:t>
            </a:r>
            <a:r>
              <a:rPr lang="en-US" dirty="0" err="1" smtClean="0"/>
              <a:t>financiamento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dirty="0" err="1" smtClean="0"/>
              <a:t>investimentos</a:t>
            </a:r>
            <a:r>
              <a:rPr lang="en-US" dirty="0" smtClean="0"/>
              <a:t>, </a:t>
            </a:r>
            <a:r>
              <a:rPr lang="en-US" dirty="0" err="1" smtClean="0"/>
              <a:t>aquisição</a:t>
            </a:r>
            <a:r>
              <a:rPr lang="en-US" dirty="0" smtClean="0"/>
              <a:t> </a:t>
            </a:r>
            <a:r>
              <a:rPr lang="en-US" dirty="0" err="1" smtClean="0"/>
              <a:t>definitiva</a:t>
            </a:r>
            <a:r>
              <a:rPr lang="en-US" dirty="0" smtClean="0"/>
              <a:t> de </a:t>
            </a:r>
            <a:r>
              <a:rPr lang="en-US" dirty="0" err="1" smtClean="0"/>
              <a:t>equipamentos</a:t>
            </a:r>
            <a:r>
              <a:rPr lang="en-US" dirty="0" smtClean="0"/>
              <a:t> </a:t>
            </a:r>
            <a:r>
              <a:rPr lang="en-US" dirty="0" err="1" smtClean="0"/>
              <a:t>produtivos</a:t>
            </a:r>
            <a:r>
              <a:rPr lang="en-US" dirty="0" smtClean="0"/>
              <a:t>) é o principal </a:t>
            </a:r>
            <a:r>
              <a:rPr lang="en-US" dirty="0" err="1" smtClean="0"/>
              <a:t>instrumento</a:t>
            </a:r>
            <a:r>
              <a:rPr lang="en-US" dirty="0" smtClean="0"/>
              <a:t> </a:t>
            </a:r>
            <a:r>
              <a:rPr lang="en-US" dirty="0" err="1" smtClean="0"/>
              <a:t>para</a:t>
            </a:r>
            <a:r>
              <a:rPr lang="en-US" dirty="0" smtClean="0"/>
              <a:t> </a:t>
            </a:r>
            <a:r>
              <a:rPr lang="en-US" b="1" dirty="0" err="1" smtClean="0"/>
              <a:t>garantir</a:t>
            </a:r>
            <a:r>
              <a:rPr lang="en-US" b="1" dirty="0" smtClean="0"/>
              <a:t> </a:t>
            </a:r>
            <a:r>
              <a:rPr lang="en-US" b="1" dirty="0" err="1" smtClean="0"/>
              <a:t>que</a:t>
            </a:r>
            <a:r>
              <a:rPr lang="en-US" b="1" dirty="0" smtClean="0"/>
              <a:t> </a:t>
            </a:r>
            <a:r>
              <a:rPr lang="en-US" b="1" dirty="0" err="1" smtClean="0"/>
              <a:t>vamos</a:t>
            </a:r>
            <a:r>
              <a:rPr lang="en-US" b="1" dirty="0" smtClean="0"/>
              <a:t> </a:t>
            </a:r>
            <a:r>
              <a:rPr lang="en-US" b="1" dirty="0" err="1" smtClean="0"/>
              <a:t>conseguir</a:t>
            </a:r>
            <a:r>
              <a:rPr lang="en-US" b="1" dirty="0" smtClean="0"/>
              <a:t> “</a:t>
            </a:r>
            <a:r>
              <a:rPr lang="en-US" b="1" dirty="0" err="1" smtClean="0"/>
              <a:t>lebre</a:t>
            </a:r>
            <a:r>
              <a:rPr lang="en-US" b="1" dirty="0" smtClean="0"/>
              <a:t> </a:t>
            </a:r>
            <a:r>
              <a:rPr lang="en-US" b="1" dirty="0" err="1" smtClean="0"/>
              <a:t>quando</a:t>
            </a:r>
            <a:r>
              <a:rPr lang="en-US" b="1" dirty="0" smtClean="0"/>
              <a:t> se </a:t>
            </a:r>
            <a:r>
              <a:rPr lang="en-US" b="1" dirty="0" err="1" smtClean="0"/>
              <a:t>precisa</a:t>
            </a:r>
            <a:r>
              <a:rPr lang="en-US" b="1" dirty="0" smtClean="0"/>
              <a:t> de </a:t>
            </a:r>
            <a:r>
              <a:rPr lang="en-US" b="1" dirty="0" err="1" smtClean="0"/>
              <a:t>lebre</a:t>
            </a:r>
            <a:r>
              <a:rPr lang="en-US" b="1" dirty="0" smtClean="0"/>
              <a:t>”.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Oportunismo</a:t>
            </a:r>
            <a:r>
              <a:rPr lang="en-US" dirty="0" smtClean="0"/>
              <a:t>, </a:t>
            </a:r>
            <a:r>
              <a:rPr lang="en-US" dirty="0" err="1" smtClean="0"/>
              <a:t>Hierarquia</a:t>
            </a:r>
            <a:r>
              <a:rPr lang="en-US" dirty="0" smtClean="0"/>
              <a:t> e </a:t>
            </a:r>
            <a:r>
              <a:rPr lang="en-US" dirty="0" err="1" smtClean="0"/>
              <a:t>Ineficiência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en-US" dirty="0" smtClean="0"/>
              <a:t>As </a:t>
            </a:r>
            <a:r>
              <a:rPr lang="en-US" dirty="0" err="1" smtClean="0"/>
              <a:t>conclusões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se </a:t>
            </a:r>
            <a:r>
              <a:rPr lang="en-US" dirty="0" err="1" smtClean="0"/>
              <a:t>extraem</a:t>
            </a:r>
            <a:r>
              <a:rPr lang="en-US" dirty="0" smtClean="0"/>
              <a:t> de </a:t>
            </a:r>
            <a:r>
              <a:rPr lang="en-US" dirty="0" err="1" smtClean="0"/>
              <a:t>Coase</a:t>
            </a:r>
            <a:r>
              <a:rPr lang="en-US" dirty="0" smtClean="0"/>
              <a:t> </a:t>
            </a:r>
            <a:r>
              <a:rPr lang="en-US" dirty="0" err="1" smtClean="0"/>
              <a:t>são</a:t>
            </a:r>
            <a:r>
              <a:rPr lang="en-US" dirty="0" smtClean="0"/>
              <a:t> </a:t>
            </a:r>
            <a:r>
              <a:rPr lang="en-US" dirty="0" err="1" smtClean="0"/>
              <a:t>muito</a:t>
            </a:r>
            <a:r>
              <a:rPr lang="en-US" dirty="0" smtClean="0"/>
              <a:t> </a:t>
            </a:r>
            <a:r>
              <a:rPr lang="en-US" dirty="0" err="1" smtClean="0"/>
              <a:t>interessante</a:t>
            </a:r>
            <a:r>
              <a:rPr lang="en-US" dirty="0" smtClean="0"/>
              <a:t>: </a:t>
            </a:r>
          </a:p>
          <a:p>
            <a:pPr algn="just"/>
            <a:r>
              <a:rPr lang="en-US" dirty="0" smtClean="0"/>
              <a:t>1) </a:t>
            </a:r>
            <a:r>
              <a:rPr lang="en-US" dirty="0" err="1" smtClean="0"/>
              <a:t>quanto</a:t>
            </a:r>
            <a:r>
              <a:rPr lang="en-US" dirty="0" smtClean="0"/>
              <a:t>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generalizado</a:t>
            </a:r>
            <a:r>
              <a:rPr lang="en-US" dirty="0" smtClean="0"/>
              <a:t> o </a:t>
            </a:r>
            <a:r>
              <a:rPr lang="en-US" dirty="0" err="1" smtClean="0"/>
              <a:t>oportunismo</a:t>
            </a:r>
            <a:r>
              <a:rPr lang="en-US" dirty="0" smtClean="0"/>
              <a:t>, </a:t>
            </a:r>
            <a:r>
              <a:rPr lang="en-US" dirty="0" err="1" smtClean="0"/>
              <a:t>tanto</a:t>
            </a:r>
            <a:r>
              <a:rPr lang="en-US" dirty="0" smtClean="0"/>
              <a:t> </a:t>
            </a:r>
            <a:r>
              <a:rPr lang="en-US" dirty="0" err="1" smtClean="0"/>
              <a:t>maior</a:t>
            </a:r>
            <a:r>
              <a:rPr lang="en-US" dirty="0" smtClean="0"/>
              <a:t> a </a:t>
            </a:r>
            <a:r>
              <a:rPr lang="en-US" dirty="0" err="1" smtClean="0"/>
              <a:t>necessidade</a:t>
            </a:r>
            <a:r>
              <a:rPr lang="en-US" dirty="0" smtClean="0"/>
              <a:t> de </a:t>
            </a:r>
            <a:r>
              <a:rPr lang="en-US" dirty="0" err="1" smtClean="0"/>
              <a:t>hierarquia</a:t>
            </a:r>
            <a:r>
              <a:rPr lang="en-US" dirty="0" smtClean="0"/>
              <a:t>. As </a:t>
            </a:r>
            <a:r>
              <a:rPr lang="en-US" dirty="0" err="1" smtClean="0"/>
              <a:t>firmas</a:t>
            </a:r>
            <a:r>
              <a:rPr lang="en-US" dirty="0" smtClean="0"/>
              <a:t> </a:t>
            </a:r>
            <a:r>
              <a:rPr lang="en-US" dirty="0" err="1" smtClean="0"/>
              <a:t>tendem</a:t>
            </a:r>
            <a:r>
              <a:rPr lang="en-US" dirty="0" smtClean="0"/>
              <a:t> a ser </a:t>
            </a:r>
            <a:r>
              <a:rPr lang="en-US" dirty="0" err="1" smtClean="0"/>
              <a:t>grandes</a:t>
            </a:r>
            <a:r>
              <a:rPr lang="en-US" dirty="0" smtClean="0"/>
              <a:t> e </a:t>
            </a:r>
            <a:r>
              <a:rPr lang="en-US" dirty="0" err="1" smtClean="0"/>
              <a:t>altamente</a:t>
            </a:r>
            <a:r>
              <a:rPr lang="en-US" dirty="0" smtClean="0"/>
              <a:t> </a:t>
            </a:r>
            <a:r>
              <a:rPr lang="en-US" dirty="0" err="1" smtClean="0"/>
              <a:t>integradas</a:t>
            </a:r>
            <a:r>
              <a:rPr lang="en-US" dirty="0" smtClean="0"/>
              <a:t> no </a:t>
            </a:r>
            <a:r>
              <a:rPr lang="en-US" dirty="0" err="1" smtClean="0"/>
              <a:t>plano</a:t>
            </a:r>
            <a:r>
              <a:rPr lang="en-US" dirty="0" smtClean="0"/>
              <a:t> vertical. Num </a:t>
            </a:r>
            <a:r>
              <a:rPr lang="en-US" dirty="0" err="1" smtClean="0"/>
              <a:t>mundo</a:t>
            </a:r>
            <a:r>
              <a:rPr lang="en-US" dirty="0" smtClean="0"/>
              <a:t> de </a:t>
            </a:r>
            <a:r>
              <a:rPr lang="en-US" dirty="0" err="1" smtClean="0"/>
              <a:t>oportunistas</a:t>
            </a:r>
            <a:r>
              <a:rPr lang="en-US" dirty="0" smtClean="0"/>
              <a:t>, </a:t>
            </a:r>
            <a:r>
              <a:rPr lang="en-US" dirty="0" err="1" smtClean="0"/>
              <a:t>só</a:t>
            </a:r>
            <a:r>
              <a:rPr lang="en-US" dirty="0" smtClean="0"/>
              <a:t> a </a:t>
            </a:r>
            <a:r>
              <a:rPr lang="en-US" dirty="0" err="1" smtClean="0"/>
              <a:t>grande</a:t>
            </a:r>
            <a:r>
              <a:rPr lang="en-US" dirty="0" smtClean="0"/>
              <a:t> firma </a:t>
            </a:r>
            <a:r>
              <a:rPr lang="en-US" dirty="0" err="1" smtClean="0"/>
              <a:t>verticalmente</a:t>
            </a:r>
            <a:r>
              <a:rPr lang="en-US" dirty="0" smtClean="0"/>
              <a:t> </a:t>
            </a:r>
            <a:r>
              <a:rPr lang="en-US" dirty="0" err="1" smtClean="0"/>
              <a:t>integrada</a:t>
            </a:r>
            <a:r>
              <a:rPr lang="en-US" dirty="0" smtClean="0"/>
              <a:t> (</a:t>
            </a:r>
            <a:r>
              <a:rPr lang="en-US" dirty="0" err="1" smtClean="0"/>
              <a:t>fordista</a:t>
            </a:r>
            <a:r>
              <a:rPr lang="en-US" dirty="0" smtClean="0"/>
              <a:t>) </a:t>
            </a:r>
            <a:r>
              <a:rPr lang="en-US" dirty="0" err="1" smtClean="0"/>
              <a:t>sobrevive</a:t>
            </a:r>
            <a:r>
              <a:rPr lang="en-US" dirty="0" smtClean="0"/>
              <a:t>. </a:t>
            </a:r>
          </a:p>
          <a:p>
            <a:pPr algn="just"/>
            <a:r>
              <a:rPr lang="en-US" dirty="0" smtClean="0"/>
              <a:t>2) </a:t>
            </a:r>
            <a:r>
              <a:rPr lang="en-US" dirty="0" err="1" smtClean="0"/>
              <a:t>Mas</a:t>
            </a:r>
            <a:r>
              <a:rPr lang="en-US" dirty="0" smtClean="0"/>
              <a:t> se a </a:t>
            </a:r>
            <a:r>
              <a:rPr lang="en-US" dirty="0" err="1" smtClean="0"/>
              <a:t>função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hierarquia</a:t>
            </a:r>
            <a:r>
              <a:rPr lang="en-US" dirty="0" smtClean="0"/>
              <a:t> é </a:t>
            </a:r>
            <a:r>
              <a:rPr lang="en-US" dirty="0" err="1" smtClean="0"/>
              <a:t>deprimir</a:t>
            </a:r>
            <a:r>
              <a:rPr lang="en-US" dirty="0" smtClean="0"/>
              <a:t> o </a:t>
            </a:r>
            <a:r>
              <a:rPr lang="en-US" dirty="0" err="1" smtClean="0"/>
              <a:t>risco</a:t>
            </a:r>
            <a:r>
              <a:rPr lang="en-US" dirty="0" smtClean="0"/>
              <a:t>,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custo</a:t>
            </a:r>
            <a:r>
              <a:rPr lang="en-US" dirty="0" smtClean="0"/>
              <a:t> é a </a:t>
            </a:r>
            <a:r>
              <a:rPr lang="en-US" dirty="0" err="1" smtClean="0"/>
              <a:t>perda</a:t>
            </a:r>
            <a:r>
              <a:rPr lang="en-US" dirty="0" smtClean="0"/>
              <a:t> de </a:t>
            </a:r>
            <a:r>
              <a:rPr lang="en-US" dirty="0" err="1" smtClean="0"/>
              <a:t>flexibilidade</a:t>
            </a:r>
            <a:r>
              <a:rPr lang="en-US" dirty="0" smtClean="0"/>
              <a:t> e a </a:t>
            </a:r>
            <a:r>
              <a:rPr lang="en-US" dirty="0" err="1" smtClean="0"/>
              <a:t>emergência</a:t>
            </a:r>
            <a:r>
              <a:rPr lang="en-US" dirty="0" smtClean="0"/>
              <a:t> e </a:t>
            </a:r>
            <a:r>
              <a:rPr lang="en-US" dirty="0" err="1" smtClean="0"/>
              <a:t>estruturalização</a:t>
            </a:r>
            <a:r>
              <a:rPr lang="en-US" dirty="0" smtClean="0"/>
              <a:t> de </a:t>
            </a:r>
            <a:r>
              <a:rPr lang="en-US" dirty="0" err="1" smtClean="0"/>
              <a:t>ociosidades</a:t>
            </a:r>
            <a:r>
              <a:rPr lang="en-US" dirty="0" smtClean="0"/>
              <a:t> (</a:t>
            </a:r>
            <a:r>
              <a:rPr lang="en-US" dirty="0" err="1" smtClean="0"/>
              <a:t>máquinas</a:t>
            </a:r>
            <a:r>
              <a:rPr lang="en-US" dirty="0" smtClean="0"/>
              <a:t> </a:t>
            </a:r>
            <a:r>
              <a:rPr lang="en-US" dirty="0" err="1" smtClean="0"/>
              <a:t>paradas</a:t>
            </a:r>
            <a:r>
              <a:rPr lang="en-US" dirty="0" smtClean="0"/>
              <a:t>, </a:t>
            </a:r>
            <a:r>
              <a:rPr lang="en-US" dirty="0" err="1" smtClean="0"/>
              <a:t>trabalhadores</a:t>
            </a:r>
            <a:r>
              <a:rPr lang="en-US" dirty="0" smtClean="0"/>
              <a:t> </a:t>
            </a:r>
            <a:r>
              <a:rPr lang="en-US" dirty="0" err="1" smtClean="0"/>
              <a:t>contratados</a:t>
            </a:r>
            <a:r>
              <a:rPr lang="en-US" dirty="0" smtClean="0"/>
              <a:t> </a:t>
            </a:r>
            <a:r>
              <a:rPr lang="en-US" dirty="0" err="1" smtClean="0"/>
              <a:t>sem</a:t>
            </a:r>
            <a:r>
              <a:rPr lang="en-US" dirty="0" smtClean="0"/>
              <a:t> </a:t>
            </a:r>
            <a:r>
              <a:rPr lang="en-US" dirty="0" err="1" smtClean="0"/>
              <a:t>tarefa</a:t>
            </a:r>
            <a:r>
              <a:rPr lang="en-US" dirty="0" smtClean="0"/>
              <a:t> a </a:t>
            </a:r>
            <a:r>
              <a:rPr lang="en-US" dirty="0" err="1" smtClean="0"/>
              <a:t>cumprir</a:t>
            </a:r>
            <a:r>
              <a:rPr lang="en-US" dirty="0" smtClean="0"/>
              <a:t>) “</a:t>
            </a:r>
            <a:r>
              <a:rPr lang="en-US" dirty="0" err="1" smtClean="0"/>
              <a:t>eventuais</a:t>
            </a:r>
            <a:r>
              <a:rPr lang="en-US" dirty="0" smtClean="0"/>
              <a:t>” e o </a:t>
            </a:r>
            <a:r>
              <a:rPr lang="en-US" dirty="0" err="1" smtClean="0"/>
              <a:t>arrefecimento</a:t>
            </a:r>
            <a:r>
              <a:rPr lang="en-US" dirty="0" smtClean="0"/>
              <a:t> do </a:t>
            </a:r>
            <a:r>
              <a:rPr lang="en-US" dirty="0" err="1" smtClean="0"/>
              <a:t>potencial</a:t>
            </a:r>
            <a:r>
              <a:rPr lang="en-US" dirty="0" smtClean="0"/>
              <a:t> </a:t>
            </a:r>
            <a:r>
              <a:rPr lang="en-US" dirty="0" err="1" smtClean="0"/>
              <a:t>inovativo</a:t>
            </a:r>
            <a:r>
              <a:rPr lang="en-US" dirty="0" smtClean="0"/>
              <a:t> dos </a:t>
            </a:r>
            <a:r>
              <a:rPr lang="en-US" dirty="0" err="1" smtClean="0"/>
              <a:t>agentes</a:t>
            </a:r>
            <a:r>
              <a:rPr lang="en-US" dirty="0" smtClean="0"/>
              <a:t> </a:t>
            </a:r>
            <a:r>
              <a:rPr lang="en-US" dirty="0" err="1" smtClean="0"/>
              <a:t>produtivos</a:t>
            </a:r>
            <a:r>
              <a:rPr lang="en-US" dirty="0" smtClean="0"/>
              <a:t> (o </a:t>
            </a:r>
            <a:r>
              <a:rPr lang="en-US" dirty="0" err="1" smtClean="0"/>
              <a:t>trabalhador</a:t>
            </a:r>
            <a:r>
              <a:rPr lang="en-US" dirty="0" smtClean="0"/>
              <a:t> </a:t>
            </a:r>
            <a:r>
              <a:rPr lang="en-US" dirty="0" err="1" smtClean="0"/>
              <a:t>obede</a:t>
            </a:r>
            <a:r>
              <a:rPr lang="en-US" dirty="0" smtClean="0"/>
              <a:t> </a:t>
            </a:r>
            <a:r>
              <a:rPr lang="en-US" dirty="0" err="1" smtClean="0"/>
              <a:t>ordens</a:t>
            </a:r>
            <a:r>
              <a:rPr lang="en-US" dirty="0" smtClean="0"/>
              <a:t> e </a:t>
            </a:r>
            <a:r>
              <a:rPr lang="en-US" dirty="0" err="1" smtClean="0"/>
              <a:t>não</a:t>
            </a:r>
            <a:r>
              <a:rPr lang="en-US" dirty="0" smtClean="0"/>
              <a:t> </a:t>
            </a:r>
            <a:r>
              <a:rPr lang="en-US" dirty="0" err="1" smtClean="0"/>
              <a:t>precisa</a:t>
            </a:r>
            <a:r>
              <a:rPr lang="en-US" dirty="0" smtClean="0"/>
              <a:t> “</a:t>
            </a:r>
            <a:r>
              <a:rPr lang="en-US" dirty="0" err="1" smtClean="0"/>
              <a:t>conquistar</a:t>
            </a:r>
            <a:r>
              <a:rPr lang="en-US" dirty="0" smtClean="0"/>
              <a:t>”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cliente</a:t>
            </a:r>
            <a:r>
              <a:rPr lang="en-US" dirty="0" smtClean="0"/>
              <a:t> </a:t>
            </a:r>
            <a:r>
              <a:rPr lang="en-US" dirty="0" err="1" smtClean="0"/>
              <a:t>na</a:t>
            </a:r>
            <a:r>
              <a:rPr lang="en-US" dirty="0" smtClean="0"/>
              <a:t> </a:t>
            </a:r>
            <a:r>
              <a:rPr lang="en-US" dirty="0" err="1" smtClean="0"/>
              <a:t>linha</a:t>
            </a:r>
            <a:r>
              <a:rPr lang="en-US" dirty="0" smtClean="0"/>
              <a:t> de </a:t>
            </a:r>
            <a:r>
              <a:rPr lang="en-US" dirty="0" err="1" smtClean="0"/>
              <a:t>produção</a:t>
            </a:r>
            <a:r>
              <a:rPr lang="en-US" dirty="0" smtClean="0"/>
              <a:t>). 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Oportunismo</a:t>
            </a:r>
            <a:r>
              <a:rPr lang="en-US" dirty="0" smtClean="0"/>
              <a:t> e </a:t>
            </a:r>
            <a:r>
              <a:rPr lang="en-US" dirty="0" err="1" smtClean="0"/>
              <a:t>Ineficiência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numa</a:t>
            </a:r>
            <a:r>
              <a:rPr lang="en-US" dirty="0" smtClean="0"/>
              <a:t> </a:t>
            </a:r>
            <a:r>
              <a:rPr lang="en-US" dirty="0" err="1" smtClean="0"/>
              <a:t>mente</a:t>
            </a:r>
            <a:r>
              <a:rPr lang="en-US" dirty="0" smtClean="0"/>
              <a:t> </a:t>
            </a:r>
            <a:r>
              <a:rPr lang="en-US" dirty="0" err="1" smtClean="0"/>
              <a:t>brilhante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just"/>
            <a:r>
              <a:rPr lang="en-US" dirty="0" err="1" smtClean="0"/>
              <a:t>Pouco</a:t>
            </a:r>
            <a:r>
              <a:rPr lang="en-US" dirty="0" smtClean="0"/>
              <a:t> </a:t>
            </a:r>
            <a:r>
              <a:rPr lang="en-US" dirty="0" err="1" smtClean="0"/>
              <a:t>depois</a:t>
            </a:r>
            <a:r>
              <a:rPr lang="en-US" dirty="0" smtClean="0"/>
              <a:t> do </a:t>
            </a:r>
            <a:r>
              <a:rPr lang="en-US" dirty="0" err="1" smtClean="0"/>
              <a:t>trabalho</a:t>
            </a:r>
            <a:r>
              <a:rPr lang="en-US" dirty="0" smtClean="0"/>
              <a:t> seminal de </a:t>
            </a:r>
            <a:r>
              <a:rPr lang="en-US" dirty="0" err="1" smtClean="0"/>
              <a:t>Coase</a:t>
            </a:r>
            <a:r>
              <a:rPr lang="en-US" dirty="0" smtClean="0"/>
              <a:t>, a </a:t>
            </a:r>
            <a:r>
              <a:rPr lang="en-US" dirty="0" err="1" smtClean="0"/>
              <a:t>relação</a:t>
            </a:r>
            <a:r>
              <a:rPr lang="en-US" dirty="0" smtClean="0"/>
              <a:t> entre </a:t>
            </a:r>
            <a:r>
              <a:rPr lang="en-US" dirty="0" err="1" smtClean="0"/>
              <a:t>oportunismo</a:t>
            </a:r>
            <a:r>
              <a:rPr lang="en-US" dirty="0" smtClean="0"/>
              <a:t> e </a:t>
            </a:r>
            <a:r>
              <a:rPr lang="en-US" dirty="0" err="1" smtClean="0"/>
              <a:t>ineficiência</a:t>
            </a:r>
            <a:r>
              <a:rPr lang="en-US" dirty="0" smtClean="0"/>
              <a:t> </a:t>
            </a:r>
            <a:r>
              <a:rPr lang="en-US" dirty="0" err="1" smtClean="0"/>
              <a:t>foi</a:t>
            </a:r>
            <a:r>
              <a:rPr lang="en-US" dirty="0" smtClean="0"/>
              <a:t> </a:t>
            </a:r>
            <a:r>
              <a:rPr lang="en-US" dirty="0" err="1" smtClean="0"/>
              <a:t>demonstrada</a:t>
            </a:r>
            <a:r>
              <a:rPr lang="en-US" dirty="0" smtClean="0"/>
              <a:t> </a:t>
            </a:r>
            <a:r>
              <a:rPr lang="en-US" dirty="0" err="1" smtClean="0"/>
              <a:t>matematicamente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John Nash e </a:t>
            </a:r>
            <a:r>
              <a:rPr lang="en-US" dirty="0" err="1" smtClean="0"/>
              <a:t>seus</a:t>
            </a:r>
            <a:r>
              <a:rPr lang="en-US" dirty="0" smtClean="0"/>
              <a:t> </a:t>
            </a:r>
            <a:r>
              <a:rPr lang="en-US" dirty="0" err="1" smtClean="0"/>
              <a:t>discípulos</a:t>
            </a:r>
            <a:r>
              <a:rPr lang="en-US" dirty="0" smtClean="0"/>
              <a:t> </a:t>
            </a:r>
            <a:r>
              <a:rPr lang="en-US" dirty="0" err="1" smtClean="0"/>
              <a:t>através</a:t>
            </a:r>
            <a:r>
              <a:rPr lang="en-US" dirty="0" smtClean="0"/>
              <a:t> do </a:t>
            </a:r>
            <a:r>
              <a:rPr lang="en-US" dirty="0" err="1" smtClean="0"/>
              <a:t>famoso</a:t>
            </a:r>
            <a:r>
              <a:rPr lang="en-US" dirty="0" smtClean="0"/>
              <a:t> </a:t>
            </a:r>
            <a:r>
              <a:rPr lang="en-US" dirty="0" err="1" smtClean="0"/>
              <a:t>Dilema</a:t>
            </a:r>
            <a:r>
              <a:rPr lang="en-US" dirty="0" smtClean="0"/>
              <a:t> do </a:t>
            </a:r>
            <a:r>
              <a:rPr lang="en-US" dirty="0" err="1" smtClean="0"/>
              <a:t>Prisioneiro</a:t>
            </a:r>
            <a:r>
              <a:rPr lang="en-US" dirty="0" smtClean="0"/>
              <a:t>.</a:t>
            </a:r>
          </a:p>
          <a:p>
            <a:pPr algn="just"/>
            <a:r>
              <a:rPr lang="en-US" dirty="0" err="1" smtClean="0"/>
              <a:t>Dois</a:t>
            </a:r>
            <a:r>
              <a:rPr lang="en-US" dirty="0" smtClean="0"/>
              <a:t> </a:t>
            </a:r>
            <a:r>
              <a:rPr lang="en-US" dirty="0" err="1" smtClean="0"/>
              <a:t>suspeitos</a:t>
            </a:r>
            <a:r>
              <a:rPr lang="en-US" dirty="0" smtClean="0"/>
              <a:t> de </a:t>
            </a:r>
            <a:r>
              <a:rPr lang="en-US" dirty="0" err="1" smtClean="0"/>
              <a:t>latrocínio</a:t>
            </a:r>
            <a:r>
              <a:rPr lang="en-US" dirty="0" smtClean="0"/>
              <a:t> </a:t>
            </a:r>
            <a:r>
              <a:rPr lang="en-US" dirty="0" err="1" smtClean="0"/>
              <a:t>podem</a:t>
            </a:r>
            <a:r>
              <a:rPr lang="en-US" dirty="0" smtClean="0"/>
              <a:t> se </a:t>
            </a:r>
            <a:r>
              <a:rPr lang="en-US" dirty="0" err="1" smtClean="0"/>
              <a:t>safar</a:t>
            </a:r>
            <a:r>
              <a:rPr lang="en-US" dirty="0" smtClean="0"/>
              <a:t> </a:t>
            </a:r>
            <a:r>
              <a:rPr lang="en-US" dirty="0" err="1" smtClean="0"/>
              <a:t>da</a:t>
            </a:r>
            <a:r>
              <a:rPr lang="en-US" dirty="0" smtClean="0"/>
              <a:t> </a:t>
            </a:r>
            <a:r>
              <a:rPr lang="en-US" dirty="0" err="1" smtClean="0"/>
              <a:t>pena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assassinato</a:t>
            </a:r>
            <a:r>
              <a:rPr lang="en-US" dirty="0" smtClean="0"/>
              <a:t> (</a:t>
            </a:r>
            <a:r>
              <a:rPr lang="en-US" dirty="0" err="1" smtClean="0"/>
              <a:t>mas</a:t>
            </a:r>
            <a:r>
              <a:rPr lang="en-US" dirty="0" smtClean="0"/>
              <a:t> </a:t>
            </a:r>
            <a:r>
              <a:rPr lang="en-US" dirty="0" err="1" smtClean="0"/>
              <a:t>não</a:t>
            </a:r>
            <a:r>
              <a:rPr lang="en-US" dirty="0" smtClean="0"/>
              <a:t> de </a:t>
            </a:r>
            <a:r>
              <a:rPr lang="en-US" dirty="0" err="1" smtClean="0"/>
              <a:t>roubo</a:t>
            </a:r>
            <a:r>
              <a:rPr lang="en-US" dirty="0" smtClean="0"/>
              <a:t>)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insuficiência</a:t>
            </a:r>
            <a:r>
              <a:rPr lang="en-US" dirty="0" smtClean="0"/>
              <a:t> de </a:t>
            </a:r>
            <a:r>
              <a:rPr lang="en-US" dirty="0" err="1" smtClean="0"/>
              <a:t>provas</a:t>
            </a:r>
            <a:r>
              <a:rPr lang="en-US" dirty="0" smtClean="0"/>
              <a:t>. A </a:t>
            </a:r>
            <a:r>
              <a:rPr lang="en-US" dirty="0" err="1" smtClean="0"/>
              <a:t>polícia</a:t>
            </a:r>
            <a:r>
              <a:rPr lang="en-US" dirty="0" smtClean="0"/>
              <a:t> </a:t>
            </a:r>
            <a:r>
              <a:rPr lang="en-US" dirty="0" err="1" smtClean="0"/>
              <a:t>propõe</a:t>
            </a:r>
            <a:r>
              <a:rPr lang="en-US" dirty="0" smtClean="0"/>
              <a:t> </a:t>
            </a:r>
            <a:r>
              <a:rPr lang="en-US" dirty="0" err="1" smtClean="0"/>
              <a:t>delação</a:t>
            </a:r>
            <a:r>
              <a:rPr lang="en-US" dirty="0" smtClean="0"/>
              <a:t> </a:t>
            </a:r>
            <a:r>
              <a:rPr lang="en-US" dirty="0" err="1" smtClean="0"/>
              <a:t>premiada</a:t>
            </a:r>
            <a:r>
              <a:rPr lang="en-US" dirty="0" smtClean="0"/>
              <a:t> (</a:t>
            </a:r>
            <a:r>
              <a:rPr lang="en-US" dirty="0" err="1" smtClean="0"/>
              <a:t>exceto</a:t>
            </a:r>
            <a:r>
              <a:rPr lang="en-US" dirty="0" smtClean="0"/>
              <a:t> </a:t>
            </a:r>
            <a:r>
              <a:rPr lang="en-US" dirty="0" err="1" smtClean="0"/>
              <a:t>roubo</a:t>
            </a:r>
            <a:r>
              <a:rPr lang="en-US" dirty="0" smtClean="0"/>
              <a:t>).</a:t>
            </a:r>
          </a:p>
          <a:p>
            <a:pPr algn="just"/>
            <a:r>
              <a:rPr lang="en-US" dirty="0" smtClean="0"/>
              <a:t>Tal </a:t>
            </a:r>
            <a:r>
              <a:rPr lang="en-US" dirty="0" err="1" smtClean="0"/>
              <a:t>como</a:t>
            </a:r>
            <a:r>
              <a:rPr lang="en-US" dirty="0" smtClean="0"/>
              <a:t> </a:t>
            </a:r>
            <a:r>
              <a:rPr lang="en-US" dirty="0" err="1" smtClean="0"/>
              <a:t>ficou</a:t>
            </a:r>
            <a:r>
              <a:rPr lang="en-US" dirty="0" smtClean="0"/>
              <a:t> </a:t>
            </a:r>
            <a:r>
              <a:rPr lang="en-US" dirty="0" err="1" smtClean="0"/>
              <a:t>demonstrado</a:t>
            </a:r>
            <a:r>
              <a:rPr lang="en-US" dirty="0" smtClean="0"/>
              <a:t>, a </a:t>
            </a:r>
            <a:r>
              <a:rPr lang="en-US" dirty="0" err="1" smtClean="0"/>
              <a:t>única</a:t>
            </a:r>
            <a:r>
              <a:rPr lang="en-US" dirty="0" smtClean="0"/>
              <a:t> </a:t>
            </a:r>
            <a:r>
              <a:rPr lang="en-US" dirty="0" err="1" smtClean="0"/>
              <a:t>decisão</a:t>
            </a:r>
            <a:r>
              <a:rPr lang="en-US" dirty="0" smtClean="0"/>
              <a:t> </a:t>
            </a:r>
            <a:r>
              <a:rPr lang="en-US" dirty="0" err="1" smtClean="0"/>
              <a:t>racional</a:t>
            </a:r>
            <a:r>
              <a:rPr lang="en-US" dirty="0" smtClean="0"/>
              <a:t> (o </a:t>
            </a:r>
            <a:r>
              <a:rPr lang="en-US" dirty="0" err="1" smtClean="0"/>
              <a:t>único</a:t>
            </a:r>
            <a:r>
              <a:rPr lang="en-US" dirty="0" smtClean="0"/>
              <a:t> </a:t>
            </a:r>
            <a:r>
              <a:rPr lang="en-US" dirty="0" err="1" smtClean="0"/>
              <a:t>equilíbrio</a:t>
            </a:r>
            <a:r>
              <a:rPr lang="en-US" dirty="0" smtClean="0"/>
              <a:t> de Nash) é a </a:t>
            </a:r>
            <a:r>
              <a:rPr lang="en-US" dirty="0" err="1" smtClean="0"/>
              <a:t>delação</a:t>
            </a:r>
            <a:r>
              <a:rPr lang="en-US" dirty="0" smtClean="0"/>
              <a:t> </a:t>
            </a:r>
            <a:r>
              <a:rPr lang="en-US" dirty="0" err="1" smtClean="0"/>
              <a:t>recíproca</a:t>
            </a:r>
            <a:r>
              <a:rPr lang="en-US" dirty="0" smtClean="0"/>
              <a:t>. O </a:t>
            </a:r>
            <a:r>
              <a:rPr lang="en-US" dirty="0" err="1" smtClean="0"/>
              <a:t>oportunismo</a:t>
            </a:r>
            <a:r>
              <a:rPr lang="en-US" dirty="0" smtClean="0"/>
              <a:t> – a </a:t>
            </a:r>
            <a:r>
              <a:rPr lang="en-US" dirty="0" err="1" smtClean="0"/>
              <a:t>tentativa</a:t>
            </a:r>
            <a:r>
              <a:rPr lang="en-US" dirty="0" smtClean="0"/>
              <a:t> de </a:t>
            </a:r>
            <a:r>
              <a:rPr lang="en-US" dirty="0" err="1" smtClean="0"/>
              <a:t>levar</a:t>
            </a:r>
            <a:r>
              <a:rPr lang="en-US" dirty="0" smtClean="0"/>
              <a:t> </a:t>
            </a:r>
            <a:r>
              <a:rPr lang="en-US" dirty="0" err="1" smtClean="0"/>
              <a:t>vantagem</a:t>
            </a:r>
            <a:r>
              <a:rPr lang="en-US" dirty="0" smtClean="0"/>
              <a:t>, a </a:t>
            </a:r>
            <a:r>
              <a:rPr lang="en-US" dirty="0" err="1" smtClean="0"/>
              <a:t>despeito</a:t>
            </a:r>
            <a:r>
              <a:rPr lang="en-US" dirty="0" smtClean="0"/>
              <a:t> do </a:t>
            </a:r>
            <a:r>
              <a:rPr lang="en-US" dirty="0" err="1" smtClean="0"/>
              <a:t>outro</a:t>
            </a:r>
            <a:r>
              <a:rPr lang="en-US" dirty="0" smtClean="0"/>
              <a:t> - </a:t>
            </a:r>
            <a:r>
              <a:rPr lang="en-US" dirty="0" err="1" smtClean="0"/>
              <a:t>leva</a:t>
            </a:r>
            <a:r>
              <a:rPr lang="en-US" dirty="0" smtClean="0"/>
              <a:t> </a:t>
            </a:r>
            <a:r>
              <a:rPr lang="en-US" dirty="0" err="1" smtClean="0"/>
              <a:t>ao</a:t>
            </a:r>
            <a:r>
              <a:rPr lang="en-US" dirty="0" smtClean="0"/>
              <a:t> </a:t>
            </a:r>
            <a:r>
              <a:rPr lang="en-US" dirty="0" err="1" smtClean="0"/>
              <a:t>pior</a:t>
            </a:r>
            <a:r>
              <a:rPr lang="en-US" dirty="0" smtClean="0"/>
              <a:t> dos </a:t>
            </a:r>
            <a:r>
              <a:rPr lang="en-US" dirty="0" err="1" smtClean="0"/>
              <a:t>mundos</a:t>
            </a:r>
            <a:r>
              <a:rPr lang="en-US" dirty="0" smtClean="0"/>
              <a:t>.</a:t>
            </a:r>
          </a:p>
          <a:p>
            <a:pPr algn="just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1248</TotalTime>
  <Words>2547</Words>
  <Application>Microsoft Office PowerPoint</Application>
  <PresentationFormat>Apresentação na tela (4:3)</PresentationFormat>
  <Paragraphs>86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2" baseType="lpstr">
      <vt:lpstr>Office Theme</vt:lpstr>
      <vt:lpstr>  Coesão Social através do Fortalecimento das Cadeias Produtivas  Troca, Oportunismo Solidariedade e Clientela </vt:lpstr>
      <vt:lpstr>O Ensaio sobre a Dádiva </vt:lpstr>
      <vt:lpstr>O Senhor e o Servo</vt:lpstr>
      <vt:lpstr>A Troca é universal,  mas há trocas e trocas</vt:lpstr>
      <vt:lpstr>Marx e o mundo da mercadoria</vt:lpstr>
      <vt:lpstr>Coase e os custos da troca</vt:lpstr>
      <vt:lpstr>Oportunismo e Custos de Transação</vt:lpstr>
      <vt:lpstr>Oportunismo, Hierarquia e Ineficiência </vt:lpstr>
      <vt:lpstr>Oportunismo e Ineficiência  numa mente brilhante</vt:lpstr>
      <vt:lpstr>Dilema do Prisioneiro</vt:lpstr>
      <vt:lpstr>O dilema do prisioneiro no cotidiano</vt:lpstr>
      <vt:lpstr>O dilema do Laboratório Coletivo</vt:lpstr>
      <vt:lpstr>Hierarquia e Ineficiência</vt:lpstr>
      <vt:lpstr>A solidariedade é “ensinável”?</vt:lpstr>
      <vt:lpstr>A solidariedade é “ensinável”?</vt:lpstr>
      <vt:lpstr>A solidariedade é “ensinável”?</vt:lpstr>
      <vt:lpstr>A Gestão voltada para o Cliente</vt:lpstr>
      <vt:lpstr>Fornecedores, clientes e concorrentes</vt:lpstr>
      <vt:lpstr>Fornecedores, clientes e concorrentes</vt:lpstr>
      <vt:lpstr>Fornecedores, clientes e concorrentes</vt:lpstr>
      <vt:lpstr>Fornecedores, clientes e concorrentes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Carlos</dc:creator>
  <cp:lastModifiedBy>Margarete Menegotto</cp:lastModifiedBy>
  <cp:revision>115</cp:revision>
  <dcterms:created xsi:type="dcterms:W3CDTF">2011-11-15T19:51:48Z</dcterms:created>
  <dcterms:modified xsi:type="dcterms:W3CDTF">2011-11-21T10:42:13Z</dcterms:modified>
</cp:coreProperties>
</file>