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Default Extension="doc" ContentType="application/msword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86" r:id="rId3"/>
    <p:sldId id="289" r:id="rId4"/>
    <p:sldId id="259" r:id="rId5"/>
    <p:sldId id="288" r:id="rId6"/>
    <p:sldId id="276" r:id="rId7"/>
    <p:sldId id="274" r:id="rId8"/>
    <p:sldId id="275" r:id="rId9"/>
    <p:sldId id="267" r:id="rId10"/>
    <p:sldId id="268" r:id="rId11"/>
    <p:sldId id="269" r:id="rId12"/>
    <p:sldId id="270" r:id="rId13"/>
    <p:sldId id="271" r:id="rId14"/>
    <p:sldId id="278" r:id="rId15"/>
    <p:sldId id="273" r:id="rId16"/>
    <p:sldId id="279" r:id="rId17"/>
    <p:sldId id="264" r:id="rId18"/>
    <p:sldId id="281" r:id="rId19"/>
    <p:sldId id="284" r:id="rId20"/>
    <p:sldId id="266" r:id="rId21"/>
    <p:sldId id="283" r:id="rId22"/>
    <p:sldId id="282" r:id="rId23"/>
    <p:sldId id="261" r:id="rId24"/>
    <p:sldId id="287" r:id="rId25"/>
    <p:sldId id="257" r:id="rId26"/>
    <p:sldId id="280" r:id="rId27"/>
    <p:sldId id="260" r:id="rId28"/>
    <p:sldId id="258" r:id="rId29"/>
  </p:sldIdLst>
  <p:sldSz cx="9144000" cy="6858000" type="screen4x3"/>
  <p:notesSz cx="6797675" cy="9926638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  <a:srgbClr val="FFCC00"/>
    <a:srgbClr val="0000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Stile medio 1 - Colore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Nessuno stile, griglia tabel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90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3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4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12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6901B7A0-F699-45CF-BDA5-D4A0EB10651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2777308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5B321F8E-B9A1-4633-9F97-FE0EFD851608}" type="datetimeFigureOut">
              <a:rPr lang="it-IT"/>
              <a:pPr>
                <a:defRPr/>
              </a:pPr>
              <a:t>28/09/2012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it-IT" noProof="0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noProof="0" smtClean="0"/>
              <a:t>Fare clic per modificare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  <a:endParaRPr lang="it-IT" noProof="0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55F513D3-44D6-4488-BA91-3F347E80F4B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58481159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Who</a:t>
            </a:r>
            <a:r>
              <a:rPr lang="it-IT" dirty="0" smtClean="0"/>
              <a:t> I </a:t>
            </a:r>
            <a:r>
              <a:rPr lang="it-IT" dirty="0" err="1" smtClean="0"/>
              <a:t>am</a:t>
            </a:r>
            <a:endParaRPr lang="it-IT" dirty="0" smtClean="0"/>
          </a:p>
          <a:p>
            <a:r>
              <a:rPr lang="it-IT" dirty="0" smtClean="0"/>
              <a:t>I </a:t>
            </a:r>
            <a:r>
              <a:rPr lang="it-IT" dirty="0" err="1" smtClean="0"/>
              <a:t>am</a:t>
            </a:r>
            <a:r>
              <a:rPr lang="it-IT" dirty="0" smtClean="0"/>
              <a:t> </a:t>
            </a:r>
            <a:r>
              <a:rPr lang="it-IT" dirty="0" err="1" smtClean="0"/>
              <a:t>going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base </a:t>
            </a:r>
            <a:r>
              <a:rPr lang="it-IT" dirty="0" err="1" smtClean="0"/>
              <a:t>my</a:t>
            </a:r>
            <a:r>
              <a:rPr lang="it-IT" dirty="0" smtClean="0"/>
              <a:t> </a:t>
            </a:r>
            <a:r>
              <a:rPr lang="it-IT" dirty="0" err="1" smtClean="0"/>
              <a:t>remarks</a:t>
            </a:r>
            <a:r>
              <a:rPr lang="it-IT" dirty="0" smtClean="0"/>
              <a:t> on the </a:t>
            </a:r>
            <a:r>
              <a:rPr lang="it-IT" dirty="0" err="1" smtClean="0"/>
              <a:t>experience</a:t>
            </a:r>
            <a:r>
              <a:rPr lang="it-IT" dirty="0" smtClean="0"/>
              <a:t> </a:t>
            </a:r>
            <a:r>
              <a:rPr lang="it-IT" dirty="0" err="1" smtClean="0"/>
              <a:t>as</a:t>
            </a:r>
            <a:r>
              <a:rPr lang="it-IT" dirty="0" smtClean="0"/>
              <a:t> a </a:t>
            </a:r>
            <a:r>
              <a:rPr lang="it-IT" dirty="0" err="1" smtClean="0"/>
              <a:t>researcher</a:t>
            </a:r>
            <a:r>
              <a:rPr lang="it-IT" dirty="0" smtClean="0"/>
              <a:t> on </a:t>
            </a:r>
            <a:r>
              <a:rPr lang="it-IT" dirty="0" err="1" smtClean="0"/>
              <a:t>these</a:t>
            </a:r>
            <a:r>
              <a:rPr lang="it-IT" dirty="0" smtClean="0"/>
              <a:t> </a:t>
            </a:r>
            <a:r>
              <a:rPr lang="it-IT" dirty="0" err="1" smtClean="0"/>
              <a:t>issues</a:t>
            </a:r>
            <a:r>
              <a:rPr lang="it-IT" dirty="0" smtClean="0"/>
              <a:t>, </a:t>
            </a:r>
            <a:r>
              <a:rPr lang="it-IT" dirty="0" err="1" smtClean="0"/>
              <a:t>but</a:t>
            </a:r>
            <a:r>
              <a:rPr lang="it-IT" dirty="0" smtClean="0"/>
              <a:t> </a:t>
            </a:r>
            <a:r>
              <a:rPr lang="it-IT" dirty="0" err="1" smtClean="0"/>
              <a:t>also</a:t>
            </a:r>
            <a:r>
              <a:rPr lang="it-IT" baseline="0" dirty="0" smtClean="0"/>
              <a:t> on the last 10 </a:t>
            </a:r>
            <a:r>
              <a:rPr lang="it-IT" baseline="0" dirty="0" err="1" smtClean="0"/>
              <a:t>years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working</a:t>
            </a:r>
            <a:r>
              <a:rPr lang="it-IT" baseline="0" dirty="0" smtClean="0"/>
              <a:t> on </a:t>
            </a:r>
            <a:r>
              <a:rPr lang="it-IT" baseline="0" dirty="0" err="1" smtClean="0"/>
              <a:t>regional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development</a:t>
            </a:r>
            <a:r>
              <a:rPr lang="it-IT" baseline="0" dirty="0" smtClean="0"/>
              <a:t> policy in planning and </a:t>
            </a:r>
            <a:r>
              <a:rPr lang="it-IT" baseline="0" dirty="0" err="1" smtClean="0"/>
              <a:t>evaluation</a:t>
            </a:r>
            <a:r>
              <a:rPr lang="it-IT" baseline="0" dirty="0" smtClean="0"/>
              <a:t>, in Italy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competences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that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have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started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from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small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firm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development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local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economic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development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but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have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recently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expanded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education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monitoring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systems</a:t>
            </a:r>
            <a:r>
              <a:rPr lang="it-IT" baseline="0" dirty="0" smtClean="0"/>
              <a:t> and </a:t>
            </a:r>
            <a:r>
              <a:rPr lang="it-IT" baseline="0" dirty="0" err="1" smtClean="0"/>
              <a:t>transparency</a:t>
            </a:r>
            <a:r>
              <a:rPr lang="it-IT" baseline="0" dirty="0" smtClean="0"/>
              <a:t>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F513D3-44D6-4488-BA91-3F347E80F4BE}" type="slidenum">
              <a:rPr lang="it-IT" smtClean="0"/>
              <a:pPr>
                <a:defRPr/>
              </a:pPr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The first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lit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was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one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which</a:t>
            </a:r>
            <a:r>
              <a:rPr lang="it-IT" baseline="0" dirty="0" smtClean="0"/>
              <a:t> I </a:t>
            </a:r>
            <a:r>
              <a:rPr lang="it-IT" baseline="0" dirty="0" err="1" smtClean="0"/>
              <a:t>was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trained</a:t>
            </a:r>
            <a:r>
              <a:rPr lang="it-IT" baseline="0" dirty="0" smtClean="0"/>
              <a:t> in </a:t>
            </a:r>
            <a:r>
              <a:rPr lang="it-IT" baseline="0" dirty="0" err="1" smtClean="0"/>
              <a:t>university</a:t>
            </a:r>
            <a:endParaRPr lang="it-IT" baseline="0" dirty="0" smtClean="0"/>
          </a:p>
          <a:p>
            <a:r>
              <a:rPr lang="it-IT" baseline="0" dirty="0" smtClean="0"/>
              <a:t>The </a:t>
            </a:r>
            <a:r>
              <a:rPr lang="it-IT" baseline="0" dirty="0" err="1" smtClean="0"/>
              <a:t>second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surprisingly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also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based</a:t>
            </a:r>
            <a:r>
              <a:rPr lang="it-IT" baseline="0" dirty="0" smtClean="0"/>
              <a:t> on </a:t>
            </a:r>
            <a:r>
              <a:rPr lang="it-IT" baseline="0" dirty="0" err="1" smtClean="0"/>
              <a:t>empirical</a:t>
            </a:r>
            <a:r>
              <a:rPr lang="it-IT" baseline="0" dirty="0" smtClean="0"/>
              <a:t> work </a:t>
            </a:r>
            <a:r>
              <a:rPr lang="it-IT" baseline="0" dirty="0" err="1" smtClean="0"/>
              <a:t>done</a:t>
            </a:r>
            <a:r>
              <a:rPr lang="it-IT" baseline="0" dirty="0" smtClean="0"/>
              <a:t> in Italy.</a:t>
            </a:r>
          </a:p>
          <a:p>
            <a:r>
              <a:rPr lang="it-IT" baseline="0" dirty="0" err="1" smtClean="0"/>
              <a:t>Both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left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us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with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view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that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was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something</a:t>
            </a:r>
            <a:r>
              <a:rPr lang="it-IT" baseline="0" dirty="0" smtClean="0"/>
              <a:t> in the cooperative </a:t>
            </a:r>
            <a:r>
              <a:rPr lang="it-IT" baseline="0" dirty="0" err="1" smtClean="0"/>
              <a:t>attitude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economic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agents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that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constituted</a:t>
            </a:r>
            <a:r>
              <a:rPr lang="it-IT" baseline="0" dirty="0" smtClean="0"/>
              <a:t> the </a:t>
            </a:r>
            <a:r>
              <a:rPr lang="it-IT" baseline="0" dirty="0" err="1" smtClean="0"/>
              <a:t>basis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economic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development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F513D3-44D6-4488-BA91-3F347E80F4BE}" type="slidenum">
              <a:rPr lang="it-IT" smtClean="0"/>
              <a:pPr>
                <a:defRPr/>
              </a:pPr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Not</a:t>
            </a:r>
            <a:r>
              <a:rPr lang="it-IT" dirty="0" smtClean="0"/>
              <a:t> </a:t>
            </a:r>
            <a:r>
              <a:rPr lang="it-IT" dirty="0" err="1" smtClean="0"/>
              <a:t>all</a:t>
            </a:r>
            <a:r>
              <a:rPr lang="it-IT" dirty="0" smtClean="0"/>
              <a:t> target </a:t>
            </a:r>
            <a:r>
              <a:rPr lang="it-IT" dirty="0" err="1" smtClean="0"/>
              <a:t>exclusively</a:t>
            </a:r>
            <a:r>
              <a:rPr lang="it-IT" dirty="0" smtClean="0"/>
              <a:t> small </a:t>
            </a:r>
            <a:r>
              <a:rPr lang="it-IT" dirty="0" err="1" smtClean="0"/>
              <a:t>firms</a:t>
            </a:r>
            <a:endParaRPr lang="it-IT" dirty="0" smtClean="0"/>
          </a:p>
          <a:p>
            <a:r>
              <a:rPr lang="it-IT" dirty="0" err="1" smtClean="0"/>
              <a:t>There</a:t>
            </a:r>
            <a:r>
              <a:rPr lang="it-IT" dirty="0" smtClean="0"/>
              <a:t> are </a:t>
            </a:r>
            <a:r>
              <a:rPr lang="it-IT" dirty="0" err="1" smtClean="0"/>
              <a:t>other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tools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funded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by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regions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others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specific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to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sectors</a:t>
            </a:r>
            <a:r>
              <a:rPr lang="it-IT" baseline="0" dirty="0" smtClean="0"/>
              <a:t>, or </a:t>
            </a:r>
            <a:r>
              <a:rPr lang="it-IT" baseline="0" dirty="0" err="1" smtClean="0"/>
              <a:t>types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of</a:t>
            </a:r>
            <a:r>
              <a:rPr lang="it-IT" baseline="0" dirty="0" smtClean="0"/>
              <a:t> </a:t>
            </a:r>
            <a:r>
              <a:rPr lang="it-IT" baseline="0" dirty="0" err="1" smtClean="0"/>
              <a:t>firms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F513D3-44D6-4488-BA91-3F347E80F4BE}" type="slidenum">
              <a:rPr lang="it-IT" smtClean="0"/>
              <a:pPr>
                <a:defRPr/>
              </a:pPr>
              <a:t>6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05409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err="1" smtClean="0"/>
              <a:t>Atribuir</a:t>
            </a:r>
            <a:r>
              <a:rPr lang="it-IT" dirty="0" smtClean="0"/>
              <a:t> </a:t>
            </a:r>
            <a:r>
              <a:rPr lang="it-IT" dirty="0" err="1" smtClean="0"/>
              <a:t>incentivos</a:t>
            </a:r>
            <a:r>
              <a:rPr lang="it-IT" dirty="0" smtClean="0"/>
              <a:t> </a:t>
            </a:r>
            <a:r>
              <a:rPr lang="it-IT" dirty="0" err="1" smtClean="0"/>
              <a:t>ajusos</a:t>
            </a:r>
            <a:r>
              <a:rPr lang="it-IT" dirty="0" smtClean="0"/>
              <a:t> </a:t>
            </a:r>
            <a:r>
              <a:rPr lang="it-IT" dirty="0" err="1" smtClean="0"/>
              <a:t>financieros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F513D3-44D6-4488-BA91-3F347E80F4BE}" type="slidenum">
              <a:rPr lang="it-IT" smtClean="0"/>
              <a:pPr>
                <a:defRPr/>
              </a:pPr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88BEF438-B71A-4BE6-99DB-59F62B3DE85A}" type="datetime1">
              <a:rPr lang="it-IT"/>
              <a:pPr/>
              <a:t>28/09/2012</a:t>
            </a:fld>
            <a:endParaRPr lang="it-I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49C6A8-9934-4C2A-9F84-751FBB4D5BCD}" type="slidenum">
              <a:rPr lang="it-IT"/>
              <a:pPr/>
              <a:t>14</a:t>
            </a:fld>
            <a:endParaRPr lang="it-IT"/>
          </a:p>
        </p:txBody>
      </p:sp>
      <p:sp>
        <p:nvSpPr>
          <p:cNvPr id="575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5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Territorially</a:t>
            </a:r>
            <a:r>
              <a:rPr lang="it-IT" dirty="0" smtClean="0"/>
              <a:t> </a:t>
            </a:r>
            <a:r>
              <a:rPr lang="it-IT" dirty="0" err="1" smtClean="0"/>
              <a:t>bound</a:t>
            </a:r>
            <a:r>
              <a:rPr lang="it-IT" dirty="0" smtClean="0"/>
              <a:t>.  </a:t>
            </a:r>
            <a:r>
              <a:rPr lang="it-IT" dirty="0" err="1" smtClean="0"/>
              <a:t>Not</a:t>
            </a:r>
            <a:r>
              <a:rPr lang="it-IT" dirty="0" smtClean="0"/>
              <a:t> </a:t>
            </a:r>
            <a:r>
              <a:rPr lang="it-IT" dirty="0" err="1" smtClean="0"/>
              <a:t>all</a:t>
            </a:r>
            <a:r>
              <a:rPr lang="it-IT" dirty="0" smtClean="0"/>
              <a:t> </a:t>
            </a:r>
            <a:r>
              <a:rPr lang="it-IT" dirty="0" err="1" smtClean="0"/>
              <a:t>these</a:t>
            </a:r>
            <a:r>
              <a:rPr lang="it-IT" dirty="0" smtClean="0"/>
              <a:t> </a:t>
            </a:r>
            <a:r>
              <a:rPr lang="it-IT" dirty="0" err="1" smtClean="0"/>
              <a:t>projects</a:t>
            </a:r>
            <a:r>
              <a:rPr lang="it-IT" dirty="0" smtClean="0"/>
              <a:t> </a:t>
            </a:r>
            <a:r>
              <a:rPr lang="it-IT" dirty="0" err="1" smtClean="0"/>
              <a:t>involved</a:t>
            </a:r>
            <a:r>
              <a:rPr lang="it-IT" dirty="0" smtClean="0"/>
              <a:t> the </a:t>
            </a:r>
            <a:r>
              <a:rPr lang="it-IT" dirty="0" err="1" smtClean="0"/>
              <a:t>development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manufacturing.  The </a:t>
            </a:r>
            <a:r>
              <a:rPr lang="it-IT" dirty="0" err="1" smtClean="0"/>
              <a:t>novelty</a:t>
            </a:r>
            <a:r>
              <a:rPr lang="it-IT" dirty="0" smtClean="0"/>
              <a:t> </a:t>
            </a:r>
            <a:r>
              <a:rPr lang="it-IT" dirty="0" err="1" smtClean="0"/>
              <a:t>was</a:t>
            </a:r>
            <a:r>
              <a:rPr lang="it-IT" dirty="0" smtClean="0"/>
              <a:t> </a:t>
            </a:r>
            <a:r>
              <a:rPr lang="it-IT" dirty="0" err="1" smtClean="0"/>
              <a:t>represented</a:t>
            </a:r>
            <a:r>
              <a:rPr lang="it-IT" dirty="0" smtClean="0"/>
              <a:t> </a:t>
            </a:r>
            <a:r>
              <a:rPr lang="it-IT" dirty="0" err="1" smtClean="0"/>
              <a:t>by</a:t>
            </a:r>
            <a:r>
              <a:rPr lang="it-IT" dirty="0" smtClean="0"/>
              <a:t> the </a:t>
            </a:r>
            <a:r>
              <a:rPr lang="it-IT" dirty="0" err="1" smtClean="0"/>
              <a:t>actors</a:t>
            </a:r>
            <a:r>
              <a:rPr lang="it-IT" dirty="0" smtClean="0"/>
              <a:t> </a:t>
            </a:r>
            <a:r>
              <a:rPr lang="it-IT" dirty="0" err="1" smtClean="0"/>
              <a:t>being</a:t>
            </a:r>
            <a:r>
              <a:rPr lang="it-IT" dirty="0" smtClean="0"/>
              <a:t> </a:t>
            </a:r>
            <a:r>
              <a:rPr lang="it-IT" dirty="0" err="1" smtClean="0"/>
              <a:t>asked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collabotate</a:t>
            </a:r>
            <a:r>
              <a:rPr lang="it-IT" dirty="0" smtClean="0"/>
              <a:t> </a:t>
            </a:r>
            <a:r>
              <a:rPr lang="it-IT" dirty="0" err="1" smtClean="0"/>
              <a:t>towards</a:t>
            </a:r>
            <a:r>
              <a:rPr lang="it-IT" dirty="0" smtClean="0"/>
              <a:t> project</a:t>
            </a:r>
            <a:r>
              <a:rPr lang="it-IT" baseline="0" dirty="0" smtClean="0"/>
              <a:t> design </a:t>
            </a:r>
            <a:r>
              <a:rPr lang="it-IT" baseline="0" dirty="0" err="1" smtClean="0"/>
              <a:t>were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local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administrations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firms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were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consulted</a:t>
            </a:r>
            <a:r>
              <a:rPr lang="it-IT" baseline="0" dirty="0" smtClean="0"/>
              <a:t>, </a:t>
            </a:r>
            <a:r>
              <a:rPr lang="it-IT" baseline="0" dirty="0" err="1" smtClean="0"/>
              <a:t>but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inthe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implementation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they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were</a:t>
            </a:r>
            <a:r>
              <a:rPr lang="it-IT" baseline="0" dirty="0" smtClean="0"/>
              <a:t> in the </a:t>
            </a:r>
            <a:r>
              <a:rPr lang="it-IT" baseline="0" dirty="0" err="1" smtClean="0"/>
              <a:t>passenger</a:t>
            </a:r>
            <a:r>
              <a:rPr lang="it-IT" baseline="0" dirty="0" smtClean="0"/>
              <a:t> </a:t>
            </a:r>
            <a:r>
              <a:rPr lang="it-IT" baseline="0" dirty="0" err="1" smtClean="0"/>
              <a:t>seat</a:t>
            </a:r>
            <a:r>
              <a:rPr lang="it-IT" baseline="0" dirty="0" smtClean="0"/>
              <a:t>.</a:t>
            </a:r>
            <a:endParaRPr lang="it-IT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dt" idx="1"/>
          </p:nvPr>
        </p:nvSpPr>
        <p:spPr>
          <a:ln/>
        </p:spPr>
        <p:txBody>
          <a:bodyPr/>
          <a:lstStyle/>
          <a:p>
            <a:fld id="{BB95B7E6-99EA-49D5-8B6D-A721C343C096}" type="datetime1">
              <a:rPr lang="it-IT"/>
              <a:pPr/>
              <a:t>28/09/2012</a:t>
            </a:fld>
            <a:endParaRPr lang="it-IT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88BF60-E89C-420C-90ED-F667C82A15A1}" type="slidenum">
              <a:rPr lang="it-IT"/>
              <a:pPr/>
              <a:t>16</a:t>
            </a:fld>
            <a:endParaRPr lang="it-IT"/>
          </a:p>
        </p:txBody>
      </p:sp>
      <p:sp>
        <p:nvSpPr>
          <p:cNvPr id="595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5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Projects</a:t>
            </a:r>
            <a:r>
              <a:rPr lang="it-IT" dirty="0"/>
              <a:t> </a:t>
            </a:r>
            <a:r>
              <a:rPr lang="it-IT" dirty="0" err="1" smtClean="0"/>
              <a:t>covered</a:t>
            </a:r>
            <a:r>
              <a:rPr lang="it-IT" baseline="0" dirty="0" smtClean="0"/>
              <a:t> </a:t>
            </a:r>
            <a:r>
              <a:rPr lang="it-IT" dirty="0" smtClean="0"/>
              <a:t>87% </a:t>
            </a:r>
            <a:r>
              <a:rPr lang="it-IT" dirty="0"/>
              <a:t>of the </a:t>
            </a:r>
            <a:r>
              <a:rPr lang="it-IT" dirty="0" err="1"/>
              <a:t>southern</a:t>
            </a:r>
            <a:r>
              <a:rPr lang="it-IT" dirty="0"/>
              <a:t> </a:t>
            </a:r>
            <a:r>
              <a:rPr lang="it-IT" dirty="0" err="1"/>
              <a:t>Italian</a:t>
            </a:r>
            <a:r>
              <a:rPr lang="it-IT" dirty="0"/>
              <a:t> </a:t>
            </a:r>
            <a:r>
              <a:rPr lang="it-IT" dirty="0" err="1"/>
              <a:t>surface</a:t>
            </a:r>
            <a:r>
              <a:rPr lang="it-IT" dirty="0"/>
              <a:t> and an </a:t>
            </a:r>
            <a:r>
              <a:rPr lang="it-IT" dirty="0" err="1"/>
              <a:t>even</a:t>
            </a:r>
            <a:r>
              <a:rPr lang="it-IT" dirty="0"/>
              <a:t> </a:t>
            </a:r>
            <a:r>
              <a:rPr lang="it-IT" dirty="0" err="1"/>
              <a:t>larger</a:t>
            </a:r>
            <a:r>
              <a:rPr lang="it-IT" dirty="0"/>
              <a:t> share of the </a:t>
            </a:r>
            <a:r>
              <a:rPr lang="it-IT" dirty="0" err="1"/>
              <a:t>population</a:t>
            </a:r>
            <a:endParaRPr lang="it-IT" dirty="0"/>
          </a:p>
          <a:p>
            <a:r>
              <a:rPr lang="it-IT" dirty="0" err="1"/>
              <a:t>One</a:t>
            </a:r>
            <a:r>
              <a:rPr lang="it-IT" dirty="0"/>
              <a:t> can </a:t>
            </a:r>
            <a:r>
              <a:rPr lang="it-IT" dirty="0" err="1"/>
              <a:t>observe</a:t>
            </a:r>
            <a:r>
              <a:rPr lang="it-IT" dirty="0"/>
              <a:t> from the </a:t>
            </a:r>
            <a:r>
              <a:rPr lang="it-IT" dirty="0" err="1"/>
              <a:t>map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regions</a:t>
            </a:r>
            <a:r>
              <a:rPr lang="it-IT" dirty="0"/>
              <a:t> </a:t>
            </a:r>
            <a:r>
              <a:rPr lang="it-IT" dirty="0" err="1"/>
              <a:t>have</a:t>
            </a:r>
            <a:r>
              <a:rPr lang="it-IT" dirty="0"/>
              <a:t> </a:t>
            </a:r>
            <a:r>
              <a:rPr lang="it-IT" dirty="0" err="1"/>
              <a:t>used</a:t>
            </a:r>
            <a:r>
              <a:rPr lang="it-IT" dirty="0"/>
              <a:t> </a:t>
            </a:r>
            <a:r>
              <a:rPr lang="it-IT" dirty="0" err="1"/>
              <a:t>ITPs</a:t>
            </a:r>
            <a:r>
              <a:rPr lang="it-IT" dirty="0"/>
              <a:t> to </a:t>
            </a:r>
            <a:r>
              <a:rPr lang="it-IT" dirty="0" err="1"/>
              <a:t>intervene</a:t>
            </a:r>
            <a:r>
              <a:rPr lang="it-IT" dirty="0"/>
              <a:t> in </a:t>
            </a:r>
            <a:r>
              <a:rPr lang="it-IT" dirty="0" err="1"/>
              <a:t>different</a:t>
            </a:r>
            <a:r>
              <a:rPr lang="it-IT" dirty="0"/>
              <a:t> </a:t>
            </a:r>
            <a:r>
              <a:rPr lang="it-IT" dirty="0" err="1"/>
              <a:t>sectors</a:t>
            </a:r>
            <a:r>
              <a:rPr lang="it-IT" dirty="0"/>
              <a:t>, </a:t>
            </a:r>
            <a:r>
              <a:rPr lang="it-IT" dirty="0" err="1"/>
              <a:t>depending</a:t>
            </a:r>
            <a:r>
              <a:rPr lang="it-IT" dirty="0"/>
              <a:t> on the </a:t>
            </a:r>
            <a:r>
              <a:rPr lang="it-IT" dirty="0" err="1"/>
              <a:t>problems</a:t>
            </a:r>
            <a:r>
              <a:rPr lang="it-IT" dirty="0"/>
              <a:t> </a:t>
            </a:r>
            <a:r>
              <a:rPr lang="it-IT" dirty="0" err="1"/>
              <a:t>they</a:t>
            </a:r>
            <a:r>
              <a:rPr lang="it-IT" dirty="0"/>
              <a:t> </a:t>
            </a:r>
            <a:r>
              <a:rPr lang="it-IT" dirty="0" err="1"/>
              <a:t>percieved</a:t>
            </a:r>
            <a:r>
              <a:rPr lang="it-IT" dirty="0"/>
              <a:t>, or of the </a:t>
            </a:r>
            <a:r>
              <a:rPr lang="it-IT" dirty="0" err="1"/>
              <a:t>other</a:t>
            </a:r>
            <a:r>
              <a:rPr lang="it-IT" dirty="0"/>
              <a:t> </a:t>
            </a:r>
            <a:r>
              <a:rPr lang="it-IT" dirty="0" err="1"/>
              <a:t>regional</a:t>
            </a:r>
            <a:r>
              <a:rPr lang="it-IT" dirty="0"/>
              <a:t> </a:t>
            </a:r>
            <a:r>
              <a:rPr lang="it-IT" dirty="0" err="1"/>
              <a:t>measures</a:t>
            </a:r>
            <a:r>
              <a:rPr lang="it-IT" dirty="0"/>
              <a:t> </a:t>
            </a:r>
            <a:r>
              <a:rPr lang="it-IT" dirty="0" err="1"/>
              <a:t>they</a:t>
            </a:r>
            <a:r>
              <a:rPr lang="it-IT" dirty="0"/>
              <a:t> </a:t>
            </a:r>
            <a:r>
              <a:rPr lang="it-IT" dirty="0" err="1"/>
              <a:t>already</a:t>
            </a:r>
            <a:r>
              <a:rPr lang="it-IT" dirty="0"/>
              <a:t> </a:t>
            </a:r>
            <a:r>
              <a:rPr lang="it-IT" dirty="0" err="1"/>
              <a:t>had</a:t>
            </a:r>
            <a:r>
              <a:rPr lang="it-IT" dirty="0"/>
              <a:t> in </a:t>
            </a:r>
            <a:r>
              <a:rPr lang="it-IT" dirty="0" err="1"/>
              <a:t>place</a:t>
            </a:r>
            <a:r>
              <a:rPr lang="it-IT" dirty="0"/>
              <a:t> 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it-IT" dirty="0" smtClean="0"/>
              <a:t>The </a:t>
            </a:r>
            <a:r>
              <a:rPr lang="it-IT" dirty="0" err="1" smtClean="0"/>
              <a:t>new</a:t>
            </a:r>
            <a:r>
              <a:rPr lang="it-IT" dirty="0" smtClean="0"/>
              <a:t> interest on </a:t>
            </a:r>
            <a:r>
              <a:rPr lang="it-IT" dirty="0" err="1" smtClean="0"/>
              <a:t>research</a:t>
            </a:r>
            <a:r>
              <a:rPr lang="it-IT" dirty="0" smtClean="0"/>
              <a:t> and </a:t>
            </a:r>
            <a:r>
              <a:rPr lang="it-IT" dirty="0" err="1" smtClean="0"/>
              <a:t>development</a:t>
            </a:r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F513D3-44D6-4488-BA91-3F347E80F4BE}" type="slidenum">
              <a:rPr lang="it-IT" smtClean="0"/>
              <a:pPr>
                <a:defRPr/>
              </a:pPr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5F513D3-44D6-4488-BA91-3F347E80F4BE}" type="slidenum">
              <a:rPr lang="it-IT" smtClean="0"/>
              <a:pPr>
                <a:defRPr/>
              </a:pPr>
              <a:t>26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42910" y="1"/>
            <a:ext cx="7772400" cy="571479"/>
          </a:xfrm>
        </p:spPr>
        <p:txBody>
          <a:bodyPr/>
          <a:lstStyle/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782D4-8C9A-4691-9E79-150C7B31AF2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91911-95A5-4DD7-BB35-B8EC182F45DF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72250" y="457200"/>
            <a:ext cx="1962150" cy="3581400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734050" cy="358140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9D4B4-C5BF-4659-929E-36BB9AFDCAC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olo, test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sz="half" idx="1"/>
          </p:nvPr>
        </p:nvSpPr>
        <p:spPr>
          <a:xfrm>
            <a:off x="1600200" y="2362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5562600" y="2362200"/>
            <a:ext cx="3810000" cy="411480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73C8101-2CD5-492F-B6F4-292D27ADF2AE}" type="slidenum">
              <a:rPr lang="it-IT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617211662"/>
      </p:ext>
    </p:extLst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dirty="0" smtClean="0"/>
              <a:t>Fare clic per modificare stili del testo dello schema</a:t>
            </a:r>
          </a:p>
          <a:p>
            <a:pPr lvl="1"/>
            <a:r>
              <a:rPr lang="it-IT" dirty="0" smtClean="0"/>
              <a:t>Secondo livello</a:t>
            </a:r>
          </a:p>
          <a:p>
            <a:pPr lvl="2"/>
            <a:r>
              <a:rPr lang="it-IT" dirty="0" smtClean="0"/>
              <a:t>Terzo livello</a:t>
            </a:r>
          </a:p>
          <a:p>
            <a:pPr lvl="3"/>
            <a:r>
              <a:rPr lang="it-IT" dirty="0" smtClean="0"/>
              <a:t>Quarto livello</a:t>
            </a:r>
          </a:p>
          <a:p>
            <a:pPr lvl="4"/>
            <a:r>
              <a:rPr lang="it-IT" dirty="0" smtClean="0"/>
              <a:t>Quinto livello</a:t>
            </a:r>
            <a:endParaRPr lang="it-IT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E7B659-5776-4CC2-9BBA-80D4101059E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9D71A-DC6C-4689-95FD-8551B0E19F4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685800" y="2209800"/>
            <a:ext cx="38100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2209800"/>
            <a:ext cx="3810000" cy="182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C319B-39C6-4355-BC62-8B9385C7C36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CB970F-6A6B-4161-9DEE-8942F4FE5E4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DCA2B1-1936-46E2-9DAF-A60C8D573C0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15AF1-C7C5-4571-AC7E-6C778A3A256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DF166-F458-4976-977D-BE20A9FFA72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A8A4EA-AA9F-45C1-91A0-7ECBE2B5FAF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209800"/>
            <a:ext cx="7772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it-IT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E4F13E7-3297-455E-80E5-8F49723E5B05}" type="slidenum">
              <a:rPr lang="it-IT"/>
              <a:pPr>
                <a:defRPr/>
              </a:pPr>
              <a:t>‹N›</a:t>
            </a:fld>
            <a:endParaRPr lang="it-IT"/>
          </a:p>
        </p:txBody>
      </p:sp>
      <p:pic>
        <p:nvPicPr>
          <p:cNvPr id="1031" name="Picture 7"/>
          <p:cNvPicPr>
            <a:picLocks noChangeAspect="1" noChangeArrowheads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4000" contrast="-80000"/>
          </a:blip>
          <a:srcRect/>
          <a:stretch>
            <a:fillRect/>
          </a:stretch>
        </p:blipFill>
        <p:spPr bwMode="auto">
          <a:xfrm>
            <a:off x="7937500" y="4648200"/>
            <a:ext cx="1206500" cy="227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8"/>
          <p:cNvSpPr>
            <a:spLocks noChangeArrowheads="1"/>
          </p:cNvSpPr>
          <p:nvPr userDrawn="1"/>
        </p:nvSpPr>
        <p:spPr bwMode="auto">
          <a:xfrm rot="5400000">
            <a:off x="-3155950" y="3155950"/>
            <a:ext cx="6858000" cy="546100"/>
          </a:xfrm>
          <a:prstGeom prst="rect">
            <a:avLst/>
          </a:prstGeom>
          <a:solidFill>
            <a:srgbClr val="FF9900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it-IT"/>
          </a:p>
        </p:txBody>
      </p:sp>
      <p:pic>
        <p:nvPicPr>
          <p:cNvPr id="1033" name="Picture 9" descr="C:\Lavori\Franca\8. UVAL.jpg"/>
          <p:cNvPicPr>
            <a:picLocks noChangeAspect="1" noChangeArrowheads="1"/>
          </p:cNvPicPr>
          <p:nvPr userDrawn="1"/>
        </p:nvPicPr>
        <p:blipFill>
          <a:blip r:embed="rId15"/>
          <a:srcRect l="28949" r="28949" b="35625"/>
          <a:stretch>
            <a:fillRect/>
          </a:stretch>
        </p:blipFill>
        <p:spPr bwMode="auto">
          <a:xfrm>
            <a:off x="0" y="6400800"/>
            <a:ext cx="5651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WordArt 10"/>
          <p:cNvSpPr>
            <a:spLocks noChangeArrowheads="1" noChangeShapeType="1" noTextEdit="1"/>
          </p:cNvSpPr>
          <p:nvPr userDrawn="1"/>
        </p:nvSpPr>
        <p:spPr bwMode="auto">
          <a:xfrm rot="-5400000">
            <a:off x="-609600" y="3276600"/>
            <a:ext cx="1752600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3600" kern="1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imes New Roman"/>
                <a:cs typeface="Times New Roman"/>
              </a:rPr>
              <a:t>UVAL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rgbClr val="000099"/>
          </a:solidFill>
          <a:latin typeface="Verdana" pitchFamily="34" charset="0"/>
        </a:defRPr>
      </a:lvl9pPr>
    </p:titleStyle>
    <p:bodyStyle>
      <a:lvl1pPr marL="95250" indent="3175" algn="l" rtl="0" eaLnBrk="0" fontAlgn="base" hangingPunct="0">
        <a:spcBef>
          <a:spcPct val="20000"/>
        </a:spcBef>
        <a:spcAft>
          <a:spcPct val="0"/>
        </a:spcAft>
        <a:defRPr sz="3600">
          <a:solidFill>
            <a:srgbClr val="000099"/>
          </a:solidFill>
          <a:latin typeface="+mn-lt"/>
          <a:ea typeface="+mn-ea"/>
          <a:cs typeface="+mn-cs"/>
        </a:defRPr>
      </a:lvl1pPr>
      <a:lvl2pPr marL="860425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99"/>
          </a:solidFill>
          <a:latin typeface="+mn-lt"/>
        </a:defRPr>
      </a:lvl2pPr>
      <a:lvl3pPr marL="1279525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000099"/>
          </a:solidFill>
          <a:latin typeface="+mn-lt"/>
        </a:defRPr>
      </a:lvl3pPr>
      <a:lvl4pPr marL="1698625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000099"/>
          </a:solidFill>
          <a:latin typeface="+mn-lt"/>
        </a:defRPr>
      </a:lvl4pPr>
      <a:lvl5pPr marL="2117725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rgbClr val="000099"/>
          </a:solidFill>
          <a:latin typeface="+mn-lt"/>
        </a:defRPr>
      </a:lvl5pPr>
      <a:lvl6pPr marL="2574925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000099"/>
          </a:solidFill>
          <a:latin typeface="+mn-lt"/>
        </a:defRPr>
      </a:lvl6pPr>
      <a:lvl7pPr marL="3032125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000099"/>
          </a:solidFill>
          <a:latin typeface="+mn-lt"/>
        </a:defRPr>
      </a:lvl7pPr>
      <a:lvl8pPr marL="3489325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000099"/>
          </a:solidFill>
          <a:latin typeface="+mn-lt"/>
        </a:defRPr>
      </a:lvl8pPr>
      <a:lvl9pPr marL="3946525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000099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Documento_di_Microsoft_Office_Word_97_-_20031.doc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2286000"/>
            <a:ext cx="8352928" cy="1571628"/>
          </a:xfrm>
        </p:spPr>
        <p:txBody>
          <a:bodyPr/>
          <a:lstStyle/>
          <a:p>
            <a:pPr eaLnBrk="1" hangingPunct="1"/>
            <a:r>
              <a:rPr lang="it-IT" sz="3600" dirty="0" smtClean="0"/>
              <a:t/>
            </a:r>
            <a:br>
              <a:rPr lang="it-IT" sz="3600" dirty="0" smtClean="0"/>
            </a:br>
            <a:r>
              <a:rPr lang="it-IT" sz="3600" b="1" dirty="0" smtClean="0"/>
              <a:t>Social capital and </a:t>
            </a:r>
            <a:r>
              <a:rPr lang="it-IT" sz="3600" b="1" dirty="0" err="1" smtClean="0"/>
              <a:t>upgrading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of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Small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enterprise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networks</a:t>
            </a:r>
            <a:r>
              <a:rPr lang="it-IT" sz="3600" b="1" dirty="0" smtClean="0"/>
              <a:t>: </a:t>
            </a:r>
            <a:r>
              <a:rPr lang="it-IT" sz="3600" b="1" dirty="0" err="1" smtClean="0"/>
              <a:t>what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have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we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learned</a:t>
            </a:r>
            <a:r>
              <a:rPr lang="it-IT" sz="3600" b="1" dirty="0" smtClean="0"/>
              <a:t>?</a:t>
            </a:r>
            <a:r>
              <a:rPr lang="it-IT" dirty="0" smtClean="0"/>
              <a:t/>
            </a:r>
            <a:br>
              <a:rPr lang="it-IT" dirty="0" smtClean="0"/>
            </a:br>
            <a:endParaRPr lang="en-US" dirty="0" smtClean="0"/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85462" y="4725144"/>
            <a:ext cx="6048672" cy="1114425"/>
          </a:xfrm>
        </p:spPr>
        <p:txBody>
          <a:bodyPr/>
          <a:lstStyle/>
          <a:p>
            <a:pPr indent="98425" algn="r" eaLnBrk="1" hangingPunct="1"/>
            <a:r>
              <a:rPr lang="en-US" sz="2400" dirty="0" smtClean="0"/>
              <a:t>Tito Bianchi</a:t>
            </a:r>
          </a:p>
          <a:p>
            <a:pPr indent="98425" algn="r" eaLnBrk="1" hangingPunct="1"/>
            <a:r>
              <a:rPr lang="en-US" sz="2000" dirty="0" smtClean="0"/>
              <a:t>Evaluation Unit</a:t>
            </a:r>
          </a:p>
          <a:p>
            <a:pPr indent="98425" algn="r" eaLnBrk="1" hangingPunct="1"/>
            <a:r>
              <a:rPr lang="en-US" sz="2000" dirty="0" smtClean="0"/>
              <a:t>Department of Development and Cohesion</a:t>
            </a:r>
          </a:p>
          <a:p>
            <a:pPr indent="98425" algn="r" eaLnBrk="1" hangingPunct="1"/>
            <a:r>
              <a:rPr lang="en-US" sz="2000" dirty="0" smtClean="0"/>
              <a:t>Italy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683568" y="188640"/>
            <a:ext cx="7920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2000" i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Seminario </a:t>
            </a:r>
            <a:r>
              <a:rPr lang="it-IT" sz="2000" i="1" dirty="0" err="1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CoCap</a:t>
            </a:r>
            <a:r>
              <a:rPr lang="it-IT" sz="2000" i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                       Porto </a:t>
            </a:r>
            <a:r>
              <a:rPr lang="it-IT" sz="2000" i="1" dirty="0" err="1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Alegre</a:t>
            </a:r>
            <a:r>
              <a:rPr lang="it-IT" sz="2000" i="1" dirty="0" smtClean="0">
                <a:solidFill>
                  <a:schemeClr val="accent2">
                    <a:lumMod val="75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28 09 2012</a:t>
            </a:r>
            <a:endParaRPr lang="it-IT" sz="2000" i="1" dirty="0">
              <a:solidFill>
                <a:schemeClr val="accent2">
                  <a:lumMod val="75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5508625" y="836613"/>
            <a:ext cx="2949575" cy="915987"/>
          </a:xfrm>
        </p:spPr>
        <p:txBody>
          <a:bodyPr/>
          <a:lstStyle/>
          <a:p>
            <a:r>
              <a:rPr lang="it-IT" sz="2400"/>
              <a:t>Grado di copertura territoriale</a:t>
            </a:r>
          </a:p>
        </p:txBody>
      </p:sp>
      <p:pic>
        <p:nvPicPr>
          <p:cNvPr id="23557" name="Picture 5" descr="patti tipo ab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0"/>
            <a:ext cx="5016500" cy="7316788"/>
          </a:xfrm>
          <a:noFill/>
          <a:ln/>
        </p:spPr>
      </p:pic>
    </p:spTree>
    <p:extLst>
      <p:ext uri="{BB962C8B-B14F-4D97-AF65-F5344CB8AC3E}">
        <p14:creationId xmlns="" xmlns:p14="http://schemas.microsoft.com/office/powerpoint/2010/main" val="394459830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508625" y="836613"/>
            <a:ext cx="2949575" cy="915987"/>
          </a:xfrm>
        </p:spPr>
        <p:txBody>
          <a:bodyPr/>
          <a:lstStyle/>
          <a:p>
            <a:r>
              <a:rPr lang="it-IT" sz="2400"/>
              <a:t>Grado di copertura territoriale</a:t>
            </a:r>
          </a:p>
        </p:txBody>
      </p:sp>
      <p:pic>
        <p:nvPicPr>
          <p:cNvPr id="24583" name="Picture 7" descr="patti tipo abdc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0"/>
            <a:ext cx="5016500" cy="7316788"/>
          </a:xfrm>
          <a:noFill/>
          <a:ln/>
        </p:spPr>
      </p:pic>
    </p:spTree>
    <p:extLst>
      <p:ext uri="{BB962C8B-B14F-4D97-AF65-F5344CB8AC3E}">
        <p14:creationId xmlns="" xmlns:p14="http://schemas.microsoft.com/office/powerpoint/2010/main" val="400501283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5508625" y="836613"/>
            <a:ext cx="2949575" cy="915987"/>
          </a:xfrm>
        </p:spPr>
        <p:txBody>
          <a:bodyPr/>
          <a:lstStyle/>
          <a:p>
            <a:r>
              <a:rPr lang="it-IT" sz="2400"/>
              <a:t>Grado di copertura territoriale</a:t>
            </a:r>
          </a:p>
        </p:txBody>
      </p:sp>
      <p:pic>
        <p:nvPicPr>
          <p:cNvPr id="25605" name="Picture 5" descr="patti tipo abdcefghi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0"/>
            <a:ext cx="5016500" cy="7318375"/>
          </a:xfrm>
          <a:noFill/>
          <a:ln/>
        </p:spPr>
      </p:pic>
    </p:spTree>
    <p:extLst>
      <p:ext uri="{BB962C8B-B14F-4D97-AF65-F5344CB8AC3E}">
        <p14:creationId xmlns="" xmlns:p14="http://schemas.microsoft.com/office/powerpoint/2010/main" val="242983156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5508625" y="836613"/>
            <a:ext cx="2949575" cy="915987"/>
          </a:xfrm>
        </p:spPr>
        <p:txBody>
          <a:bodyPr/>
          <a:lstStyle/>
          <a:p>
            <a:r>
              <a:rPr lang="it-IT" sz="2400"/>
              <a:t>Grado di copertura territoriale</a:t>
            </a:r>
          </a:p>
        </p:txBody>
      </p:sp>
      <p:pic>
        <p:nvPicPr>
          <p:cNvPr id="27653" name="Picture 5" descr="patti agricoli e non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0"/>
            <a:ext cx="5016500" cy="7316788"/>
          </a:xfrm>
          <a:noFill/>
          <a:ln/>
        </p:spPr>
      </p:pic>
    </p:spTree>
    <p:extLst>
      <p:ext uri="{BB962C8B-B14F-4D97-AF65-F5344CB8AC3E}">
        <p14:creationId xmlns="" xmlns:p14="http://schemas.microsoft.com/office/powerpoint/2010/main" val="248890468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6" name="Text Box 2"/>
          <p:cNvSpPr txBox="1">
            <a:spLocks noChangeArrowheads="1"/>
          </p:cNvSpPr>
          <p:nvPr/>
        </p:nvSpPr>
        <p:spPr bwMode="auto">
          <a:xfrm>
            <a:off x="1042988" y="2420938"/>
            <a:ext cx="7561262" cy="584775"/>
          </a:xfrm>
          <a:prstGeom prst="rect">
            <a:avLst/>
          </a:prstGeom>
          <a:solidFill>
            <a:srgbClr val="92D050">
              <a:alpha val="31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457200" indent="-457200" algn="ctr" eaLnBrk="0" hangingPunct="0"/>
            <a:r>
              <a:rPr lang="en-US" sz="3200" b="1" i="1" dirty="0" err="1" smtClean="0">
                <a:solidFill>
                  <a:srgbClr val="0000CC"/>
                </a:solidFill>
                <a:latin typeface="Arial" charset="0"/>
              </a:rPr>
              <a:t>Progetti</a:t>
            </a:r>
            <a:r>
              <a:rPr lang="en-US" sz="3200" b="1" i="1" dirty="0" smtClean="0">
                <a:solidFill>
                  <a:srgbClr val="0000CC"/>
                </a:solidFill>
                <a:latin typeface="Arial" charset="0"/>
              </a:rPr>
              <a:t> </a:t>
            </a:r>
            <a:r>
              <a:rPr lang="en-US" sz="3200" b="1" i="1" dirty="0" err="1" smtClean="0">
                <a:solidFill>
                  <a:srgbClr val="0000CC"/>
                </a:solidFill>
                <a:latin typeface="Arial" charset="0"/>
              </a:rPr>
              <a:t>Integrati</a:t>
            </a:r>
            <a:r>
              <a:rPr lang="en-US" sz="3200" b="1" i="1" dirty="0" smtClean="0">
                <a:solidFill>
                  <a:srgbClr val="0000CC"/>
                </a:solidFill>
                <a:latin typeface="Arial" charset="0"/>
              </a:rPr>
              <a:t> </a:t>
            </a:r>
            <a:r>
              <a:rPr lang="en-US" sz="3200" b="1" i="1" dirty="0" err="1" smtClean="0">
                <a:solidFill>
                  <a:srgbClr val="0000CC"/>
                </a:solidFill>
                <a:latin typeface="Arial" charset="0"/>
              </a:rPr>
              <a:t>Territoriali</a:t>
            </a:r>
            <a:endParaRPr lang="it-IT" sz="3200" b="1" i="1" u="sng" dirty="0">
              <a:solidFill>
                <a:schemeClr val="accent2"/>
              </a:solidFill>
              <a:latin typeface="Arial" charset="0"/>
            </a:endParaRPr>
          </a:p>
        </p:txBody>
      </p:sp>
      <p:sp>
        <p:nvSpPr>
          <p:cNvPr id="569347" name="Text Box 3"/>
          <p:cNvSpPr txBox="1">
            <a:spLocks noChangeArrowheads="1"/>
          </p:cNvSpPr>
          <p:nvPr/>
        </p:nvSpPr>
        <p:spPr bwMode="auto">
          <a:xfrm>
            <a:off x="1042988" y="3644900"/>
            <a:ext cx="7489825" cy="2333625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2600" b="0" i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“</a:t>
            </a:r>
            <a:r>
              <a:rPr lang="en-GB" sz="2400" b="0" i="1">
                <a:solidFill>
                  <a:schemeClr val="accent2"/>
                </a:solidFill>
                <a:latin typeface="Arial" charset="0"/>
                <a:cs typeface="Times New Roman" pitchFamily="18" charset="0"/>
              </a:rPr>
              <a:t>Composite project for the development of an area, which includes a set of different operations that all contribute, in interaction with each other, to a common development strategy, devised by local actors in response to concrete needs and opportunities.”</a:t>
            </a:r>
            <a:endParaRPr lang="en-GB" sz="2000" b="0">
              <a:solidFill>
                <a:schemeClr val="accent2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569348" name="Text Box 4"/>
          <p:cNvSpPr txBox="1">
            <a:spLocks noChangeArrowheads="1"/>
          </p:cNvSpPr>
          <p:nvPr/>
        </p:nvSpPr>
        <p:spPr bwMode="auto">
          <a:xfrm>
            <a:off x="571472" y="714356"/>
            <a:ext cx="82089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dirty="0" smtClean="0">
                <a:solidFill>
                  <a:schemeClr val="accent2"/>
                </a:solidFill>
                <a:latin typeface="Arial" charset="0"/>
              </a:rPr>
              <a:t>2000-2006 EU regional development Plan introduced </a:t>
            </a:r>
            <a:r>
              <a:rPr lang="en-US" sz="3200" dirty="0">
                <a:solidFill>
                  <a:schemeClr val="accent2"/>
                </a:solidFill>
                <a:latin typeface="Arial" charset="0"/>
              </a:rPr>
              <a:t>in Italy….</a:t>
            </a:r>
          </a:p>
        </p:txBody>
      </p:sp>
    </p:spTree>
    <p:extLst>
      <p:ext uri="{BB962C8B-B14F-4D97-AF65-F5344CB8AC3E}">
        <p14:creationId xmlns="" xmlns:p14="http://schemas.microsoft.com/office/powerpoint/2010/main" val="2451670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70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3451620310"/>
              </p:ext>
            </p:extLst>
          </p:nvPr>
        </p:nvGraphicFramePr>
        <p:xfrm>
          <a:off x="1676400" y="1828800"/>
          <a:ext cx="6731000" cy="4005263"/>
        </p:xfrm>
        <a:graphic>
          <a:graphicData uri="http://schemas.openxmlformats.org/presentationml/2006/ole">
            <p:oleObj spid="_x0000_s2060" name="Document" r:id="rId3" imgW="6855040" imgH="4070958" progId="Word.Document.8">
              <p:embed/>
            </p:oleObj>
          </a:graphicData>
        </a:graphic>
      </p:graphicFrame>
      <p:sp>
        <p:nvSpPr>
          <p:cNvPr id="72707" name="Text Box 3"/>
          <p:cNvSpPr txBox="1">
            <a:spLocks noChangeArrowheads="1"/>
          </p:cNvSpPr>
          <p:nvPr/>
        </p:nvSpPr>
        <p:spPr bwMode="auto">
          <a:xfrm>
            <a:off x="1676400" y="838200"/>
            <a:ext cx="6781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>
                <a:solidFill>
                  <a:srgbClr val="0000CC"/>
                </a:solidFill>
              </a:rPr>
              <a:t>ITP </a:t>
            </a:r>
            <a:r>
              <a:rPr lang="en-US" dirty="0" smtClean="0">
                <a:solidFill>
                  <a:srgbClr val="0000CC"/>
                </a:solidFill>
              </a:rPr>
              <a:t>distribution by Italian Region</a:t>
            </a:r>
            <a:r>
              <a:rPr lang="en-US" dirty="0">
                <a:solidFill>
                  <a:srgbClr val="0000CC"/>
                </a:solidFill>
              </a:rPr>
              <a:t>, and incidence on total EU Regional Funds available</a:t>
            </a:r>
          </a:p>
        </p:txBody>
      </p:sp>
    </p:spTree>
    <p:extLst>
      <p:ext uri="{BB962C8B-B14F-4D97-AF65-F5344CB8AC3E}">
        <p14:creationId xmlns="" xmlns:p14="http://schemas.microsoft.com/office/powerpoint/2010/main" val="168993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8313" y="1020763"/>
            <a:ext cx="8280400" cy="5735637"/>
          </a:xfrm>
          <a:noFill/>
          <a:ln w="19050">
            <a:miter lim="800000"/>
            <a:headEnd/>
            <a:tailEnd type="none" w="lg" len="med"/>
          </a:ln>
        </p:spPr>
      </p:pic>
      <p:sp>
        <p:nvSpPr>
          <p:cNvPr id="59392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0"/>
            <a:ext cx="4897437" cy="1484313"/>
          </a:xfrm>
          <a:solidFill>
            <a:schemeClr val="bg1"/>
          </a:solidFill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pPr algn="l"/>
            <a:r>
              <a:rPr lang="it-IT" sz="3200" dirty="0">
                <a:solidFill>
                  <a:schemeClr val="accent2"/>
                </a:solidFill>
                <a:latin typeface="Arial" charset="0"/>
              </a:rPr>
              <a:t>THEMATIC MAP OF </a:t>
            </a:r>
            <a:r>
              <a:rPr lang="it-IT" sz="3200" dirty="0" err="1">
                <a:solidFill>
                  <a:schemeClr val="accent2"/>
                </a:solidFill>
                <a:latin typeface="Arial" charset="0"/>
              </a:rPr>
              <a:t>ITPs</a:t>
            </a:r>
            <a:r>
              <a:rPr lang="it-IT" sz="3200" dirty="0">
                <a:solidFill>
                  <a:schemeClr val="accent2"/>
                </a:solidFill>
                <a:latin typeface="Arial" charset="0"/>
              </a:rPr>
              <a:t>: </a:t>
            </a:r>
            <a:br>
              <a:rPr lang="it-IT" sz="3200" dirty="0">
                <a:solidFill>
                  <a:schemeClr val="accent2"/>
                </a:solidFill>
                <a:latin typeface="Arial" charset="0"/>
              </a:rPr>
            </a:br>
            <a:r>
              <a:rPr lang="it-IT" sz="3200" b="1" dirty="0">
                <a:solidFill>
                  <a:schemeClr val="accent2"/>
                </a:solidFill>
                <a:latin typeface="Arial" charset="0"/>
              </a:rPr>
              <a:t>SECTOR FOCUS OF CORE OBJECTIVES</a:t>
            </a:r>
          </a:p>
        </p:txBody>
      </p:sp>
    </p:spTree>
    <p:extLst>
      <p:ext uri="{BB962C8B-B14F-4D97-AF65-F5344CB8AC3E}">
        <p14:creationId xmlns="" xmlns:p14="http://schemas.microsoft.com/office/powerpoint/2010/main" val="48717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772400" cy="1143000"/>
          </a:xfrm>
        </p:spPr>
        <p:txBody>
          <a:bodyPr/>
          <a:lstStyle/>
          <a:p>
            <a:r>
              <a:rPr lang="it-IT" b="1" dirty="0" smtClean="0"/>
              <a:t>A new generation of policy </a:t>
            </a:r>
            <a:r>
              <a:rPr lang="it-IT" b="1" dirty="0" err="1" smtClean="0"/>
              <a:t>tools</a:t>
            </a:r>
            <a:r>
              <a:rPr lang="it-IT" b="1" dirty="0" smtClean="0"/>
              <a:t> </a:t>
            </a:r>
            <a:r>
              <a:rPr lang="it-IT" b="1" dirty="0" err="1" smtClean="0"/>
              <a:t>does</a:t>
            </a:r>
            <a:r>
              <a:rPr lang="it-IT" b="1" dirty="0" smtClean="0"/>
              <a:t> </a:t>
            </a:r>
            <a:r>
              <a:rPr lang="it-IT" b="1" dirty="0" err="1" smtClean="0"/>
              <a:t>not</a:t>
            </a:r>
            <a:r>
              <a:rPr lang="it-IT" b="1" dirty="0" smtClean="0"/>
              <a:t> award </a:t>
            </a:r>
            <a:r>
              <a:rPr lang="it-IT" b="1" dirty="0" err="1" smtClean="0"/>
              <a:t>incentives</a:t>
            </a:r>
            <a:r>
              <a:rPr lang="it-IT" b="1" dirty="0" smtClean="0"/>
              <a:t> </a:t>
            </a:r>
            <a:r>
              <a:rPr lang="it-IT" b="1" dirty="0" err="1" smtClean="0"/>
              <a:t>directly</a:t>
            </a:r>
            <a:r>
              <a:rPr lang="it-IT" b="1" dirty="0" smtClean="0"/>
              <a:t> to </a:t>
            </a:r>
            <a:r>
              <a:rPr lang="it-IT" b="1" dirty="0" err="1" smtClean="0"/>
              <a:t>firms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66750" indent="-571500">
              <a:buFontTx/>
              <a:buChar char="-"/>
            </a:pPr>
            <a:r>
              <a:rPr lang="it-IT" sz="2800" dirty="0" err="1" smtClean="0"/>
              <a:t>Lighter</a:t>
            </a:r>
            <a:r>
              <a:rPr lang="it-IT" sz="2800" dirty="0" smtClean="0"/>
              <a:t> policy </a:t>
            </a:r>
            <a:r>
              <a:rPr lang="it-IT" sz="2800" dirty="0" err="1" smtClean="0"/>
              <a:t>tools</a:t>
            </a:r>
            <a:r>
              <a:rPr lang="it-IT" sz="2800" dirty="0" smtClean="0"/>
              <a:t> start by </a:t>
            </a:r>
            <a:r>
              <a:rPr lang="it-IT" sz="2800" dirty="0" err="1" smtClean="0"/>
              <a:t>identifying-legitimizing</a:t>
            </a:r>
            <a:r>
              <a:rPr lang="it-IT" sz="2800" dirty="0" smtClean="0"/>
              <a:t>  an </a:t>
            </a:r>
            <a:r>
              <a:rPr lang="it-IT" sz="2800" dirty="0" err="1" smtClean="0"/>
              <a:t>institution</a:t>
            </a:r>
            <a:endParaRPr lang="it-IT" sz="2800" dirty="0" smtClean="0"/>
          </a:p>
          <a:p>
            <a:pPr marL="666750" indent="-571500">
              <a:buFontTx/>
              <a:buChar char="-"/>
            </a:pPr>
            <a:r>
              <a:rPr lang="it-IT" sz="2800" dirty="0" smtClean="0"/>
              <a:t>«State-</a:t>
            </a:r>
            <a:r>
              <a:rPr lang="it-IT" sz="2800" dirty="0" err="1" smtClean="0"/>
              <a:t>recognized</a:t>
            </a:r>
            <a:r>
              <a:rPr lang="it-IT" sz="2800" dirty="0" smtClean="0"/>
              <a:t>» </a:t>
            </a:r>
            <a:r>
              <a:rPr lang="it-IT" sz="2800" dirty="0" err="1" smtClean="0"/>
              <a:t>institutions</a:t>
            </a:r>
            <a:r>
              <a:rPr lang="it-IT" sz="2800" dirty="0" smtClean="0"/>
              <a:t> </a:t>
            </a:r>
            <a:r>
              <a:rPr lang="it-IT" sz="2800" dirty="0" err="1" smtClean="0"/>
              <a:t>act</a:t>
            </a:r>
            <a:r>
              <a:rPr lang="it-IT" sz="2800" dirty="0" smtClean="0"/>
              <a:t> </a:t>
            </a:r>
            <a:r>
              <a:rPr lang="it-IT" sz="2800" dirty="0" err="1" smtClean="0"/>
              <a:t>as</a:t>
            </a:r>
            <a:r>
              <a:rPr lang="it-IT" sz="2800" dirty="0" smtClean="0"/>
              <a:t> </a:t>
            </a:r>
            <a:r>
              <a:rPr lang="it-IT" sz="2800" dirty="0" err="1" smtClean="0"/>
              <a:t>intermediaries</a:t>
            </a:r>
            <a:r>
              <a:rPr lang="it-IT" sz="2800" dirty="0" smtClean="0"/>
              <a:t> of </a:t>
            </a:r>
            <a:r>
              <a:rPr lang="it-IT" sz="2800" dirty="0" err="1" smtClean="0"/>
              <a:t>different</a:t>
            </a:r>
            <a:r>
              <a:rPr lang="it-IT" sz="2800" dirty="0" smtClean="0"/>
              <a:t> policy </a:t>
            </a:r>
            <a:r>
              <a:rPr lang="it-IT" sz="2800" dirty="0" err="1" smtClean="0"/>
              <a:t>incentives</a:t>
            </a:r>
            <a:r>
              <a:rPr lang="it-IT" sz="2800" dirty="0" smtClean="0"/>
              <a:t>, </a:t>
            </a:r>
            <a:r>
              <a:rPr lang="it-IT" sz="2800" dirty="0" err="1" smtClean="0"/>
              <a:t>national</a:t>
            </a:r>
            <a:r>
              <a:rPr lang="it-IT" sz="2800" dirty="0" smtClean="0"/>
              <a:t> and </a:t>
            </a:r>
            <a:r>
              <a:rPr lang="it-IT" sz="2800" dirty="0" err="1" smtClean="0"/>
              <a:t>regional</a:t>
            </a:r>
            <a:endParaRPr lang="it-IT" sz="2800" dirty="0"/>
          </a:p>
        </p:txBody>
      </p:sp>
    </p:spTree>
    <p:extLst>
      <p:ext uri="{BB962C8B-B14F-4D97-AF65-F5344CB8AC3E}">
        <p14:creationId xmlns="" xmlns:p14="http://schemas.microsoft.com/office/powerpoint/2010/main" val="426560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u="sng" dirty="0" smtClean="0"/>
              <a:t>Distretti Tecnologici</a:t>
            </a:r>
            <a:endParaRPr lang="it-IT" u="sng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27584" y="1772816"/>
            <a:ext cx="7772400" cy="4536504"/>
          </a:xfrm>
        </p:spPr>
        <p:txBody>
          <a:bodyPr/>
          <a:lstStyle/>
          <a:p>
            <a:r>
              <a:rPr lang="it-IT" sz="2800" u="sng" dirty="0" smtClean="0"/>
              <a:t>GOALS</a:t>
            </a:r>
          </a:p>
          <a:p>
            <a:pPr marL="552450" indent="-457200">
              <a:buFont typeface="Arial" pitchFamily="34" charset="0"/>
              <a:buChar char="•"/>
            </a:pPr>
            <a:r>
              <a:rPr lang="it-IT" sz="2800" dirty="0" err="1" smtClean="0"/>
              <a:t>To</a:t>
            </a:r>
            <a:r>
              <a:rPr lang="it-IT" sz="2800" dirty="0" smtClean="0"/>
              <a:t> induce </a:t>
            </a:r>
            <a:r>
              <a:rPr lang="it-IT" sz="2800" dirty="0" err="1" smtClean="0"/>
              <a:t>collaboration</a:t>
            </a:r>
            <a:r>
              <a:rPr lang="it-IT" sz="2800" dirty="0" smtClean="0"/>
              <a:t> </a:t>
            </a:r>
            <a:r>
              <a:rPr lang="it-IT" sz="2800" dirty="0" err="1" smtClean="0"/>
              <a:t>within</a:t>
            </a:r>
            <a:r>
              <a:rPr lang="it-IT" sz="2800" dirty="0" smtClean="0"/>
              <a:t> a </a:t>
            </a:r>
            <a:r>
              <a:rPr lang="it-IT" sz="2800" dirty="0" err="1" smtClean="0"/>
              <a:t>public-private</a:t>
            </a:r>
            <a:r>
              <a:rPr lang="it-IT" sz="2800" dirty="0" smtClean="0"/>
              <a:t> network of </a:t>
            </a:r>
            <a:r>
              <a:rPr lang="it-IT" sz="2800" dirty="0" err="1" smtClean="0"/>
              <a:t>firms</a:t>
            </a:r>
            <a:r>
              <a:rPr lang="it-IT" sz="2800" dirty="0" smtClean="0"/>
              <a:t>, </a:t>
            </a:r>
            <a:r>
              <a:rPr lang="it-IT" sz="2800" dirty="0" err="1" smtClean="0"/>
              <a:t>regional</a:t>
            </a:r>
            <a:r>
              <a:rPr lang="it-IT" sz="2800" dirty="0" smtClean="0"/>
              <a:t> </a:t>
            </a:r>
            <a:r>
              <a:rPr lang="it-IT" sz="2800" dirty="0" err="1" smtClean="0"/>
              <a:t>administrations</a:t>
            </a:r>
            <a:r>
              <a:rPr lang="it-IT" sz="2800" dirty="0" smtClean="0"/>
              <a:t> and </a:t>
            </a:r>
            <a:r>
              <a:rPr lang="it-IT" sz="2800" dirty="0" err="1" smtClean="0"/>
              <a:t>research</a:t>
            </a:r>
            <a:r>
              <a:rPr lang="it-IT" sz="2800" dirty="0" smtClean="0"/>
              <a:t> centers</a:t>
            </a:r>
          </a:p>
          <a:p>
            <a:pPr marL="552450" indent="-457200">
              <a:buFont typeface="Arial" pitchFamily="34" charset="0"/>
              <a:buChar char="•"/>
            </a:pPr>
            <a:r>
              <a:rPr lang="it-IT" sz="2800" dirty="0" smtClean="0"/>
              <a:t>To facilitate che </a:t>
            </a:r>
            <a:r>
              <a:rPr lang="it-IT" sz="2800" dirty="0" err="1" smtClean="0"/>
              <a:t>application</a:t>
            </a:r>
            <a:r>
              <a:rPr lang="it-IT" sz="2800" dirty="0" smtClean="0"/>
              <a:t> and </a:t>
            </a:r>
            <a:r>
              <a:rPr lang="it-IT" sz="2800" dirty="0" err="1" smtClean="0"/>
              <a:t>valorization</a:t>
            </a:r>
            <a:r>
              <a:rPr lang="it-IT" sz="2800" dirty="0" smtClean="0"/>
              <a:t> of </a:t>
            </a:r>
            <a:r>
              <a:rPr lang="it-IT" sz="2800" dirty="0" err="1" smtClean="0"/>
              <a:t>results</a:t>
            </a:r>
            <a:r>
              <a:rPr lang="it-IT" sz="2800" dirty="0" smtClean="0"/>
              <a:t> of </a:t>
            </a:r>
            <a:r>
              <a:rPr lang="it-IT" sz="2800" dirty="0" err="1" smtClean="0"/>
              <a:t>scientific</a:t>
            </a:r>
            <a:r>
              <a:rPr lang="it-IT" sz="2800" dirty="0" smtClean="0"/>
              <a:t> </a:t>
            </a:r>
            <a:r>
              <a:rPr lang="it-IT" sz="2800" dirty="0" err="1" smtClean="0"/>
              <a:t>research</a:t>
            </a:r>
            <a:endParaRPr lang="it-IT" sz="2800" dirty="0" smtClean="0"/>
          </a:p>
          <a:p>
            <a:pPr marL="552450" indent="-457200">
              <a:buFont typeface="Arial" pitchFamily="34" charset="0"/>
              <a:buChar char="•"/>
            </a:pPr>
            <a:r>
              <a:rPr lang="it-IT" sz="2800" dirty="0" err="1" smtClean="0"/>
              <a:t>Develop</a:t>
            </a:r>
            <a:r>
              <a:rPr lang="it-IT" sz="2800" dirty="0" smtClean="0"/>
              <a:t> </a:t>
            </a:r>
            <a:r>
              <a:rPr lang="it-IT" sz="2800" dirty="0" err="1" smtClean="0"/>
              <a:t>regional</a:t>
            </a:r>
            <a:r>
              <a:rPr lang="it-IT" sz="2800" dirty="0" smtClean="0"/>
              <a:t> </a:t>
            </a:r>
            <a:r>
              <a:rPr lang="it-IT" sz="2800" dirty="0" err="1" smtClean="0"/>
              <a:t>innovation</a:t>
            </a:r>
            <a:r>
              <a:rPr lang="it-IT" sz="2800" dirty="0" smtClean="0"/>
              <a:t> </a:t>
            </a:r>
            <a:r>
              <a:rPr lang="it-IT" sz="2800" dirty="0" err="1" smtClean="0"/>
              <a:t>systems</a:t>
            </a:r>
            <a:r>
              <a:rPr lang="it-IT" sz="2800" dirty="0" smtClean="0"/>
              <a:t> </a:t>
            </a:r>
            <a:r>
              <a:rPr lang="it-IT" sz="2800" dirty="0" err="1" smtClean="0"/>
              <a:t>promoting</a:t>
            </a:r>
            <a:r>
              <a:rPr lang="it-IT" sz="2800" dirty="0" smtClean="0"/>
              <a:t> </a:t>
            </a:r>
            <a:r>
              <a:rPr lang="it-IT" sz="2800" dirty="0" err="1" smtClean="0"/>
              <a:t>regional</a:t>
            </a:r>
            <a:r>
              <a:rPr lang="it-IT" sz="2800" dirty="0" smtClean="0"/>
              <a:t> </a:t>
            </a:r>
            <a:r>
              <a:rPr lang="it-IT" sz="2800" dirty="0" err="1" smtClean="0"/>
              <a:t>specialization</a:t>
            </a:r>
            <a:endParaRPr lang="it-IT" sz="2800" dirty="0"/>
          </a:p>
        </p:txBody>
      </p:sp>
    </p:spTree>
    <p:extLst>
      <p:ext uri="{BB962C8B-B14F-4D97-AF65-F5344CB8AC3E}">
        <p14:creationId xmlns="" xmlns:p14="http://schemas.microsoft.com/office/powerpoint/2010/main" val="36984000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Distretti Tecnologici </a:t>
            </a:r>
            <a:br>
              <a:rPr lang="it-IT" dirty="0" smtClean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99592" y="2209800"/>
            <a:ext cx="7416824" cy="3595464"/>
          </a:xfrm>
        </p:spPr>
        <p:txBody>
          <a:bodyPr/>
          <a:lstStyle/>
          <a:p>
            <a:pPr marL="552450" indent="-457200">
              <a:buFont typeface="Arial" pitchFamily="34" charset="0"/>
              <a:buChar char="•"/>
            </a:pPr>
            <a:r>
              <a:rPr lang="it-IT" sz="2800" dirty="0" err="1" smtClean="0"/>
              <a:t>Refer</a:t>
            </a:r>
            <a:r>
              <a:rPr lang="it-IT" sz="2800" dirty="0" smtClean="0"/>
              <a:t> to a </a:t>
            </a:r>
            <a:r>
              <a:rPr lang="it-IT" sz="2800" dirty="0" err="1" smtClean="0"/>
              <a:t>specific</a:t>
            </a:r>
            <a:r>
              <a:rPr lang="it-IT" sz="2800" dirty="0" smtClean="0"/>
              <a:t> </a:t>
            </a:r>
            <a:r>
              <a:rPr lang="it-IT" sz="2800" dirty="0" err="1" smtClean="0"/>
              <a:t>regional</a:t>
            </a:r>
            <a:r>
              <a:rPr lang="it-IT" sz="2800" dirty="0" smtClean="0"/>
              <a:t> area</a:t>
            </a:r>
          </a:p>
          <a:p>
            <a:pPr marL="552450" indent="-457200">
              <a:buFont typeface="Arial" pitchFamily="34" charset="0"/>
              <a:buChar char="•"/>
            </a:pPr>
            <a:r>
              <a:rPr lang="it-IT" sz="2800" dirty="0" err="1" smtClean="0"/>
              <a:t>Have</a:t>
            </a:r>
            <a:r>
              <a:rPr lang="it-IT" sz="2800" dirty="0" smtClean="0"/>
              <a:t> a </a:t>
            </a:r>
            <a:r>
              <a:rPr lang="it-IT" sz="2800" dirty="0" err="1" smtClean="0"/>
              <a:t>sectoral</a:t>
            </a:r>
            <a:r>
              <a:rPr lang="it-IT" sz="2800" dirty="0" smtClean="0"/>
              <a:t> focus</a:t>
            </a:r>
          </a:p>
          <a:p>
            <a:pPr marL="552450" indent="-457200">
              <a:buFont typeface="Arial" pitchFamily="34" charset="0"/>
              <a:buChar char="•"/>
            </a:pPr>
            <a:r>
              <a:rPr lang="it-IT" sz="2800" dirty="0" smtClean="0"/>
              <a:t>are </a:t>
            </a:r>
            <a:r>
              <a:rPr lang="it-IT" sz="2800" dirty="0" err="1"/>
              <a:t>managed</a:t>
            </a:r>
            <a:r>
              <a:rPr lang="it-IT" sz="2800" dirty="0"/>
              <a:t> by a </a:t>
            </a:r>
            <a:r>
              <a:rPr lang="it-IT" sz="2800" dirty="0" err="1"/>
              <a:t>ltd</a:t>
            </a:r>
            <a:r>
              <a:rPr lang="it-IT" sz="2800" dirty="0"/>
              <a:t>. Company: </a:t>
            </a:r>
            <a:r>
              <a:rPr lang="it-IT" sz="2800" dirty="0" err="1" smtClean="0"/>
              <a:t>consortium</a:t>
            </a:r>
            <a:endParaRPr lang="it-IT" sz="2800" dirty="0" smtClean="0"/>
          </a:p>
          <a:p>
            <a:pPr marL="552450" indent="-457200">
              <a:buFont typeface="Arial" pitchFamily="34" charset="0"/>
              <a:buChar char="•"/>
            </a:pPr>
            <a:r>
              <a:rPr lang="it-IT" sz="2800" dirty="0" err="1" smtClean="0"/>
              <a:t>Have</a:t>
            </a:r>
            <a:r>
              <a:rPr lang="it-IT" sz="2800" dirty="0" smtClean="0"/>
              <a:t> </a:t>
            </a:r>
            <a:r>
              <a:rPr lang="it-IT" sz="2800" dirty="0" err="1" smtClean="0"/>
              <a:t>also</a:t>
            </a:r>
            <a:r>
              <a:rPr lang="it-IT" sz="2800" dirty="0" smtClean="0"/>
              <a:t> </a:t>
            </a:r>
            <a:r>
              <a:rPr lang="it-IT" sz="2800" dirty="0" err="1" smtClean="0"/>
              <a:t>proliferated</a:t>
            </a:r>
            <a:r>
              <a:rPr lang="it-IT" sz="2800" dirty="0" smtClean="0"/>
              <a:t> </a:t>
            </a:r>
            <a:r>
              <a:rPr lang="it-IT" sz="2800" dirty="0" err="1" smtClean="0"/>
              <a:t>with</a:t>
            </a:r>
            <a:r>
              <a:rPr lang="it-IT" sz="2800" dirty="0" smtClean="0"/>
              <a:t> </a:t>
            </a:r>
            <a:r>
              <a:rPr lang="it-IT" sz="2800" dirty="0" err="1" smtClean="0"/>
              <a:t>many</a:t>
            </a:r>
            <a:r>
              <a:rPr lang="it-IT" sz="2800" dirty="0" smtClean="0"/>
              <a:t> </a:t>
            </a:r>
            <a:r>
              <a:rPr lang="it-IT" sz="2800" dirty="0" err="1" smtClean="0"/>
              <a:t>sectoral</a:t>
            </a:r>
            <a:r>
              <a:rPr lang="it-IT" sz="2800" dirty="0" smtClean="0"/>
              <a:t> </a:t>
            </a:r>
            <a:r>
              <a:rPr lang="it-IT" sz="2800" dirty="0" err="1" smtClean="0"/>
              <a:t>duplicates</a:t>
            </a:r>
            <a:r>
              <a:rPr lang="it-IT" sz="2800" dirty="0" smtClean="0"/>
              <a:t> in </a:t>
            </a:r>
            <a:r>
              <a:rPr lang="it-IT" sz="2800" dirty="0" err="1" smtClean="0"/>
              <a:t>different</a:t>
            </a:r>
            <a:r>
              <a:rPr lang="it-IT" sz="2800" dirty="0" smtClean="0"/>
              <a:t> </a:t>
            </a:r>
            <a:r>
              <a:rPr lang="it-IT" sz="2800" dirty="0" err="1" smtClean="0"/>
              <a:t>regions</a:t>
            </a:r>
            <a:endParaRPr lang="it-IT" sz="2800" dirty="0"/>
          </a:p>
          <a:p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3862390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u="sng" dirty="0" smtClean="0"/>
              <a:t>INDEX</a:t>
            </a:r>
            <a:endParaRPr lang="it-IT" u="sng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928662" y="1714488"/>
            <a:ext cx="7629524" cy="4429156"/>
          </a:xfrm>
        </p:spPr>
        <p:txBody>
          <a:bodyPr/>
          <a:lstStyle/>
          <a:p>
            <a:endParaRPr lang="it-IT" sz="3000" dirty="0" smtClean="0"/>
          </a:p>
          <a:p>
            <a:pPr marL="623888" indent="-623888">
              <a:buFont typeface="Arial" pitchFamily="34" charset="0"/>
              <a:buChar char="•"/>
            </a:pPr>
            <a:r>
              <a:rPr lang="it-IT" sz="3000" dirty="0" smtClean="0"/>
              <a:t>Social capital, </a:t>
            </a:r>
            <a:r>
              <a:rPr lang="it-IT" sz="3000" dirty="0" err="1" smtClean="0"/>
              <a:t>regional</a:t>
            </a:r>
            <a:r>
              <a:rPr lang="it-IT" sz="3000" dirty="0" smtClean="0"/>
              <a:t> </a:t>
            </a:r>
            <a:r>
              <a:rPr lang="it-IT" sz="3000" dirty="0" err="1" smtClean="0"/>
              <a:t>development</a:t>
            </a:r>
            <a:r>
              <a:rPr lang="it-IT" sz="3000" dirty="0" smtClean="0"/>
              <a:t> and </a:t>
            </a:r>
            <a:r>
              <a:rPr lang="it-IT" sz="3000" dirty="0" err="1" smtClean="0"/>
              <a:t>upgrading</a:t>
            </a:r>
            <a:r>
              <a:rPr lang="it-IT" sz="3000" dirty="0" smtClean="0"/>
              <a:t> </a:t>
            </a:r>
            <a:r>
              <a:rPr lang="it-IT" sz="3000" dirty="0" err="1" smtClean="0"/>
              <a:t>of</a:t>
            </a:r>
            <a:r>
              <a:rPr lang="it-IT" sz="3000" dirty="0" smtClean="0"/>
              <a:t> </a:t>
            </a:r>
            <a:r>
              <a:rPr lang="it-IT" sz="3000" dirty="0" err="1" smtClean="0"/>
              <a:t>enterprise</a:t>
            </a:r>
            <a:r>
              <a:rPr lang="it-IT" sz="3000" dirty="0" smtClean="0"/>
              <a:t> </a:t>
            </a:r>
            <a:r>
              <a:rPr lang="it-IT" sz="3000" dirty="0" err="1" smtClean="0"/>
              <a:t>networks</a:t>
            </a:r>
            <a:endParaRPr lang="it-IT" sz="3000" dirty="0" smtClean="0"/>
          </a:p>
          <a:p>
            <a:pPr marL="623888" indent="-623888">
              <a:buFont typeface="Arial" pitchFamily="34" charset="0"/>
              <a:buChar char="•"/>
            </a:pPr>
            <a:r>
              <a:rPr lang="it-IT" sz="3000" dirty="0" err="1" smtClean="0"/>
              <a:t>Italian</a:t>
            </a:r>
            <a:r>
              <a:rPr lang="it-IT" sz="3000" dirty="0" smtClean="0"/>
              <a:t> policy </a:t>
            </a:r>
            <a:r>
              <a:rPr lang="it-IT" sz="3000" dirty="0" err="1" smtClean="0"/>
              <a:t>measures</a:t>
            </a:r>
            <a:r>
              <a:rPr lang="it-IT" sz="3000" dirty="0" smtClean="0"/>
              <a:t> and </a:t>
            </a:r>
            <a:r>
              <a:rPr lang="it-IT" sz="3000" dirty="0" err="1" smtClean="0"/>
              <a:t>their</a:t>
            </a:r>
            <a:r>
              <a:rPr lang="it-IT" sz="3000" dirty="0" smtClean="0"/>
              <a:t> </a:t>
            </a:r>
            <a:r>
              <a:rPr lang="it-IT" sz="3000" dirty="0" err="1" smtClean="0"/>
              <a:t>trajectory</a:t>
            </a:r>
            <a:endParaRPr lang="it-IT" sz="3000" dirty="0" smtClean="0"/>
          </a:p>
          <a:p>
            <a:pPr marL="623888" indent="-623888">
              <a:buFont typeface="Arial" pitchFamily="34" charset="0"/>
              <a:buChar char="•"/>
            </a:pPr>
            <a:r>
              <a:rPr lang="it-IT" sz="3000" dirty="0" err="1" smtClean="0"/>
              <a:t>What</a:t>
            </a:r>
            <a:r>
              <a:rPr lang="it-IT" sz="3000" dirty="0" smtClean="0"/>
              <a:t> </a:t>
            </a:r>
            <a:r>
              <a:rPr lang="it-IT" sz="3000" dirty="0" err="1" smtClean="0"/>
              <a:t>have</a:t>
            </a:r>
            <a:r>
              <a:rPr lang="it-IT" sz="3000" dirty="0" smtClean="0"/>
              <a:t> </a:t>
            </a:r>
            <a:r>
              <a:rPr lang="it-IT" sz="3000" dirty="0" err="1" smtClean="0"/>
              <a:t>we</a:t>
            </a:r>
            <a:r>
              <a:rPr lang="it-IT" sz="3000" dirty="0" smtClean="0"/>
              <a:t> </a:t>
            </a:r>
            <a:r>
              <a:rPr lang="it-IT" sz="3000" dirty="0" err="1" smtClean="0"/>
              <a:t>learned</a:t>
            </a:r>
            <a:r>
              <a:rPr lang="it-IT" sz="3000" dirty="0" smtClean="0"/>
              <a:t> </a:t>
            </a:r>
            <a:r>
              <a:rPr lang="it-IT" sz="3000" dirty="0" err="1" smtClean="0"/>
              <a:t>from</a:t>
            </a:r>
            <a:r>
              <a:rPr lang="it-IT" sz="3000" dirty="0" smtClean="0"/>
              <a:t> positive </a:t>
            </a:r>
            <a:r>
              <a:rPr lang="it-IT" sz="3000" dirty="0" err="1" smtClean="0"/>
              <a:t>experiences</a:t>
            </a:r>
            <a:endParaRPr lang="it-IT" sz="3000" dirty="0" smtClean="0"/>
          </a:p>
          <a:p>
            <a:pPr>
              <a:buFont typeface="Arial" pitchFamily="34" charset="0"/>
              <a:buChar char="•"/>
            </a:pPr>
            <a:endParaRPr lang="it-IT" sz="3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019200"/>
            <a:ext cx="5095091" cy="55214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Stella a 7 punte 5"/>
          <p:cNvSpPr/>
          <p:nvPr/>
        </p:nvSpPr>
        <p:spPr>
          <a:xfrm>
            <a:off x="2776408" y="1988840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CasellaDiTesto 6"/>
          <p:cNvSpPr txBox="1"/>
          <p:nvPr/>
        </p:nvSpPr>
        <p:spPr>
          <a:xfrm>
            <a:off x="4746634" y="2246035"/>
            <a:ext cx="22300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/>
              <a:t>hi-</a:t>
            </a:r>
            <a:r>
              <a:rPr lang="it-IT" sz="1100" dirty="0" err="1" smtClean="0"/>
              <a:t>mech</a:t>
            </a:r>
            <a:r>
              <a:rPr lang="it-IT" sz="1100" dirty="0" smtClean="0"/>
              <a:t> - alta tecnologia meccanica</a:t>
            </a:r>
            <a:endParaRPr lang="it-IT" sz="1100" dirty="0"/>
          </a:p>
        </p:txBody>
      </p:sp>
      <p:sp>
        <p:nvSpPr>
          <p:cNvPr id="9" name="Stella a 7 punte 8"/>
          <p:cNvSpPr/>
          <p:nvPr/>
        </p:nvSpPr>
        <p:spPr>
          <a:xfrm>
            <a:off x="3563888" y="1645568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CasellaDiTesto 9"/>
          <p:cNvSpPr txBox="1"/>
          <p:nvPr/>
        </p:nvSpPr>
        <p:spPr>
          <a:xfrm>
            <a:off x="4907188" y="1166006"/>
            <a:ext cx="155844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/>
              <a:t>biomedicina molecolare</a:t>
            </a:r>
            <a:endParaRPr lang="it-IT" sz="1100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1321723" y="2002051"/>
            <a:ext cx="127631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err="1" smtClean="0"/>
              <a:t>ict</a:t>
            </a:r>
            <a:r>
              <a:rPr lang="it-IT" sz="1100" dirty="0" smtClean="0"/>
              <a:t> - </a:t>
            </a:r>
            <a:r>
              <a:rPr lang="it-IT" sz="1100" dirty="0" err="1" smtClean="0"/>
              <a:t>torino</a:t>
            </a:r>
            <a:r>
              <a:rPr lang="it-IT" sz="1100" dirty="0" smtClean="0"/>
              <a:t> wireless</a:t>
            </a:r>
            <a:endParaRPr lang="it-IT" sz="1100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2806856" y="719118"/>
            <a:ext cx="1236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err="1" smtClean="0"/>
              <a:t>ict</a:t>
            </a:r>
            <a:r>
              <a:rPr lang="it-IT" sz="1100" dirty="0" smtClean="0"/>
              <a:t>,</a:t>
            </a:r>
          </a:p>
          <a:p>
            <a:r>
              <a:rPr lang="it-IT" sz="1100" dirty="0" smtClean="0"/>
              <a:t>materiali avanzati,</a:t>
            </a:r>
          </a:p>
          <a:p>
            <a:r>
              <a:rPr lang="it-IT" sz="1100" dirty="0" smtClean="0"/>
              <a:t>Biotecnologie,</a:t>
            </a:r>
          </a:p>
          <a:p>
            <a:r>
              <a:rPr lang="it-IT" sz="1100" dirty="0" smtClean="0"/>
              <a:t>agroalimentare</a:t>
            </a:r>
            <a:endParaRPr lang="it-IT" sz="1100" dirty="0"/>
          </a:p>
        </p:txBody>
      </p:sp>
      <p:sp>
        <p:nvSpPr>
          <p:cNvPr id="14" name="Stella a 7 punte 13"/>
          <p:cNvSpPr/>
          <p:nvPr/>
        </p:nvSpPr>
        <p:spPr>
          <a:xfrm>
            <a:off x="4860032" y="1471573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Stella a 7 punte 14"/>
          <p:cNvSpPr/>
          <p:nvPr/>
        </p:nvSpPr>
        <p:spPr>
          <a:xfrm>
            <a:off x="4427984" y="2394466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" name="Rettangolo 15"/>
          <p:cNvSpPr/>
          <p:nvPr/>
        </p:nvSpPr>
        <p:spPr>
          <a:xfrm>
            <a:off x="3168533" y="3016560"/>
            <a:ext cx="9332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err="1"/>
              <a:t>ict</a:t>
            </a:r>
            <a:r>
              <a:rPr lang="it-IT" sz="1100" dirty="0"/>
              <a:t> &amp; security</a:t>
            </a:r>
          </a:p>
        </p:txBody>
      </p:sp>
      <p:sp>
        <p:nvSpPr>
          <p:cNvPr id="18" name="Stella a 7 punte 17"/>
          <p:cNvSpPr/>
          <p:nvPr/>
        </p:nvSpPr>
        <p:spPr>
          <a:xfrm>
            <a:off x="4029795" y="2845419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Stella a 7 punte 18"/>
          <p:cNvSpPr/>
          <p:nvPr/>
        </p:nvSpPr>
        <p:spPr>
          <a:xfrm>
            <a:off x="4716016" y="2977564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Stella a 7 punte 19"/>
          <p:cNvSpPr/>
          <p:nvPr/>
        </p:nvSpPr>
        <p:spPr>
          <a:xfrm>
            <a:off x="4747583" y="3541658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Stella a 7 punte 20"/>
          <p:cNvSpPr/>
          <p:nvPr/>
        </p:nvSpPr>
        <p:spPr>
          <a:xfrm>
            <a:off x="5652120" y="4002334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2" name="Rettangolo 21"/>
          <p:cNvSpPr/>
          <p:nvPr/>
        </p:nvSpPr>
        <p:spPr>
          <a:xfrm>
            <a:off x="5385034" y="2821194"/>
            <a:ext cx="186140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Materiali speciali metallurgici</a:t>
            </a:r>
            <a:endParaRPr lang="it-IT" sz="1100" dirty="0"/>
          </a:p>
        </p:txBody>
      </p:sp>
      <p:sp>
        <p:nvSpPr>
          <p:cNvPr id="24" name="Rettangolo 23"/>
          <p:cNvSpPr/>
          <p:nvPr/>
        </p:nvSpPr>
        <p:spPr>
          <a:xfrm>
            <a:off x="3389414" y="3482861"/>
            <a:ext cx="127951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/>
              <a:t>aerospazio </a:t>
            </a:r>
            <a:r>
              <a:rPr lang="it-IT" sz="1100" dirty="0"/>
              <a:t>e difesa</a:t>
            </a:r>
          </a:p>
        </p:txBody>
      </p:sp>
      <p:sp>
        <p:nvSpPr>
          <p:cNvPr id="26" name="Stella a 7 punte 25"/>
          <p:cNvSpPr/>
          <p:nvPr/>
        </p:nvSpPr>
        <p:spPr>
          <a:xfrm>
            <a:off x="6596170" y="4805535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Stella a 7 punte 26"/>
          <p:cNvSpPr/>
          <p:nvPr/>
        </p:nvSpPr>
        <p:spPr>
          <a:xfrm>
            <a:off x="6217692" y="4244943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8" name="Stella a 7 punte 27"/>
          <p:cNvSpPr/>
          <p:nvPr/>
        </p:nvSpPr>
        <p:spPr>
          <a:xfrm>
            <a:off x="5580112" y="3623874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" name="Stella a 7 punte 28"/>
          <p:cNvSpPr/>
          <p:nvPr/>
        </p:nvSpPr>
        <p:spPr>
          <a:xfrm>
            <a:off x="5266817" y="3326406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" name="Rettangolo 29"/>
          <p:cNvSpPr/>
          <p:nvPr/>
        </p:nvSpPr>
        <p:spPr>
          <a:xfrm>
            <a:off x="5470975" y="3121580"/>
            <a:ext cx="275908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/>
              <a:t>innovazione sicurezza e qualità degli alimenti</a:t>
            </a:r>
          </a:p>
        </p:txBody>
      </p:sp>
      <p:sp>
        <p:nvSpPr>
          <p:cNvPr id="1024" name="Rettangolo 1023"/>
          <p:cNvSpPr/>
          <p:nvPr/>
        </p:nvSpPr>
        <p:spPr>
          <a:xfrm>
            <a:off x="5724128" y="3362264"/>
            <a:ext cx="177003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/>
              <a:t>innovazione agroindustriale</a:t>
            </a:r>
          </a:p>
        </p:txBody>
      </p:sp>
      <p:sp>
        <p:nvSpPr>
          <p:cNvPr id="34" name="Stella a 7 punte 33"/>
          <p:cNvSpPr/>
          <p:nvPr/>
        </p:nvSpPr>
        <p:spPr>
          <a:xfrm>
            <a:off x="7102425" y="4349165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Stella a 7 punte 34"/>
          <p:cNvSpPr/>
          <p:nvPr/>
        </p:nvSpPr>
        <p:spPr>
          <a:xfrm>
            <a:off x="6361708" y="3885484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Stella a 7 punte 35"/>
          <p:cNvSpPr/>
          <p:nvPr/>
        </p:nvSpPr>
        <p:spPr>
          <a:xfrm>
            <a:off x="5975081" y="3610663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27" name="Rettangolo 1026"/>
          <p:cNvSpPr/>
          <p:nvPr/>
        </p:nvSpPr>
        <p:spPr>
          <a:xfrm>
            <a:off x="7127643" y="4421173"/>
            <a:ext cx="61427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energia</a:t>
            </a:r>
            <a:endParaRPr lang="it-IT" sz="1100" dirty="0"/>
          </a:p>
        </p:txBody>
      </p:sp>
      <p:sp>
        <p:nvSpPr>
          <p:cNvPr id="1029" name="Rettangolo 1028"/>
          <p:cNvSpPr/>
          <p:nvPr/>
        </p:nvSpPr>
        <p:spPr>
          <a:xfrm>
            <a:off x="6438292" y="3767890"/>
            <a:ext cx="95571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meccatronica</a:t>
            </a:r>
            <a:endParaRPr lang="it-IT" sz="1100" dirty="0"/>
          </a:p>
        </p:txBody>
      </p:sp>
      <p:sp>
        <p:nvSpPr>
          <p:cNvPr id="1031" name="Rettangolo 1030"/>
          <p:cNvSpPr/>
          <p:nvPr/>
        </p:nvSpPr>
        <p:spPr>
          <a:xfrm>
            <a:off x="6850520" y="3953011"/>
            <a:ext cx="72327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high-tech</a:t>
            </a:r>
            <a:endParaRPr lang="it-IT" sz="1100" dirty="0"/>
          </a:p>
        </p:txBody>
      </p:sp>
      <p:sp>
        <p:nvSpPr>
          <p:cNvPr id="1033" name="Rettangolo 1032"/>
          <p:cNvSpPr/>
          <p:nvPr/>
        </p:nvSpPr>
        <p:spPr>
          <a:xfrm>
            <a:off x="3519468" y="4205730"/>
            <a:ext cx="216758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/>
              <a:t>ingegneria dei materiali polimerici </a:t>
            </a:r>
            <a:endParaRPr lang="it-IT" sz="1100" dirty="0" smtClean="0"/>
          </a:p>
          <a:p>
            <a:r>
              <a:rPr lang="it-IT" sz="1100" dirty="0" smtClean="0"/>
              <a:t>e </a:t>
            </a:r>
            <a:r>
              <a:rPr lang="it-IT" sz="1100" dirty="0"/>
              <a:t>compositi e strutture</a:t>
            </a:r>
          </a:p>
        </p:txBody>
      </p:sp>
      <p:sp>
        <p:nvSpPr>
          <p:cNvPr id="1035" name="Rettangolo 1034"/>
          <p:cNvSpPr/>
          <p:nvPr/>
        </p:nvSpPr>
        <p:spPr>
          <a:xfrm>
            <a:off x="6749516" y="4705294"/>
            <a:ext cx="188545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Logistica della trasformazione</a:t>
            </a:r>
            <a:endParaRPr lang="it-IT" sz="1100" dirty="0"/>
          </a:p>
        </p:txBody>
      </p:sp>
      <p:sp>
        <p:nvSpPr>
          <p:cNvPr id="47" name="Stella a 7 punte 46"/>
          <p:cNvSpPr/>
          <p:nvPr/>
        </p:nvSpPr>
        <p:spPr>
          <a:xfrm>
            <a:off x="3563160" y="1838241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Stella a 7 punte 47"/>
          <p:cNvSpPr/>
          <p:nvPr/>
        </p:nvSpPr>
        <p:spPr>
          <a:xfrm>
            <a:off x="5398967" y="5896632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Stella a 7 punte 48"/>
          <p:cNvSpPr/>
          <p:nvPr/>
        </p:nvSpPr>
        <p:spPr>
          <a:xfrm>
            <a:off x="6272711" y="5370320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37" name="Rettangolo 1036"/>
          <p:cNvSpPr/>
          <p:nvPr/>
        </p:nvSpPr>
        <p:spPr>
          <a:xfrm>
            <a:off x="4564675" y="4715482"/>
            <a:ext cx="165301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logistica e trasformazione</a:t>
            </a:r>
            <a:endParaRPr lang="it-IT" sz="1100" dirty="0"/>
          </a:p>
        </p:txBody>
      </p:sp>
      <p:sp>
        <p:nvSpPr>
          <p:cNvPr id="1039" name="Rettangolo 1038"/>
          <p:cNvSpPr/>
          <p:nvPr/>
        </p:nvSpPr>
        <p:spPr>
          <a:xfrm>
            <a:off x="6416727" y="5311523"/>
            <a:ext cx="16594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restauro dei beni culturali</a:t>
            </a:r>
            <a:endParaRPr lang="it-IT" sz="1100" dirty="0"/>
          </a:p>
        </p:txBody>
      </p:sp>
      <p:sp>
        <p:nvSpPr>
          <p:cNvPr id="54" name="Stella a 7 punte 53"/>
          <p:cNvSpPr/>
          <p:nvPr/>
        </p:nvSpPr>
        <p:spPr>
          <a:xfrm>
            <a:off x="5831065" y="5824624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5" name="Stella a 7 punte 54"/>
          <p:cNvSpPr/>
          <p:nvPr/>
        </p:nvSpPr>
        <p:spPr>
          <a:xfrm>
            <a:off x="5046547" y="5765827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6" name="Stella a 7 punte 55"/>
          <p:cNvSpPr/>
          <p:nvPr/>
        </p:nvSpPr>
        <p:spPr>
          <a:xfrm>
            <a:off x="5687049" y="6070169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41" name="Rettangolo 1040"/>
          <p:cNvSpPr/>
          <p:nvPr/>
        </p:nvSpPr>
        <p:spPr>
          <a:xfrm>
            <a:off x="6073665" y="5765827"/>
            <a:ext cx="203292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err="1" smtClean="0"/>
              <a:t>agrobio</a:t>
            </a:r>
            <a:r>
              <a:rPr lang="it-IT" sz="1100" dirty="0" smtClean="0"/>
              <a:t> e pesca eco-compatibile</a:t>
            </a:r>
            <a:endParaRPr lang="it-IT" sz="1100" dirty="0"/>
          </a:p>
        </p:txBody>
      </p:sp>
      <p:sp>
        <p:nvSpPr>
          <p:cNvPr id="1043" name="Rettangolo 1042"/>
          <p:cNvSpPr/>
          <p:nvPr/>
        </p:nvSpPr>
        <p:spPr>
          <a:xfrm>
            <a:off x="5548341" y="6198391"/>
            <a:ext cx="308943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100" dirty="0" smtClean="0"/>
              <a:t>tecnologico trasporti navali commerciali e da diporto</a:t>
            </a:r>
            <a:endParaRPr lang="it-IT" sz="1100" dirty="0"/>
          </a:p>
        </p:txBody>
      </p:sp>
      <p:sp>
        <p:nvSpPr>
          <p:cNvPr id="1045" name="Rettangolo 1044"/>
          <p:cNvSpPr/>
          <p:nvPr/>
        </p:nvSpPr>
        <p:spPr>
          <a:xfrm>
            <a:off x="3709321" y="5808559"/>
            <a:ext cx="133722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micro e </a:t>
            </a:r>
            <a:r>
              <a:rPr lang="it-IT" sz="1100" dirty="0" err="1" smtClean="0"/>
              <a:t>nanosistemi</a:t>
            </a:r>
            <a:endParaRPr lang="it-IT" sz="1100" dirty="0"/>
          </a:p>
        </p:txBody>
      </p:sp>
      <p:sp>
        <p:nvSpPr>
          <p:cNvPr id="63" name="Stella a 7 punte 62"/>
          <p:cNvSpPr/>
          <p:nvPr/>
        </p:nvSpPr>
        <p:spPr>
          <a:xfrm>
            <a:off x="3739049" y="1700144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4" name="Stella a 7 punte 63"/>
          <p:cNvSpPr/>
          <p:nvPr/>
        </p:nvSpPr>
        <p:spPr>
          <a:xfrm>
            <a:off x="6669563" y="4052990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5" name="Stella a 7 punte 64"/>
          <p:cNvSpPr/>
          <p:nvPr/>
        </p:nvSpPr>
        <p:spPr>
          <a:xfrm>
            <a:off x="5247167" y="5837835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6" name="Rettangolo 65"/>
          <p:cNvSpPr/>
          <p:nvPr/>
        </p:nvSpPr>
        <p:spPr>
          <a:xfrm>
            <a:off x="4246518" y="6109748"/>
            <a:ext cx="14269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Energia petrolchimica</a:t>
            </a:r>
          </a:p>
          <a:p>
            <a:r>
              <a:rPr lang="it-IT" sz="1100" dirty="0"/>
              <a:t>e</a:t>
            </a:r>
            <a:r>
              <a:rPr lang="it-IT" sz="1100" dirty="0" smtClean="0"/>
              <a:t> ambiente</a:t>
            </a:r>
            <a:endParaRPr lang="it-IT" sz="1100" dirty="0"/>
          </a:p>
        </p:txBody>
      </p:sp>
      <p:cxnSp>
        <p:nvCxnSpPr>
          <p:cNvPr id="1047" name="Connettore 1 1046"/>
          <p:cNvCxnSpPr>
            <a:endCxn id="28" idx="0"/>
          </p:cNvCxnSpPr>
          <p:nvPr/>
        </p:nvCxnSpPr>
        <p:spPr>
          <a:xfrm flipH="1">
            <a:off x="5709866" y="3516152"/>
            <a:ext cx="86270" cy="13624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ttangolo 69"/>
          <p:cNvSpPr/>
          <p:nvPr/>
        </p:nvSpPr>
        <p:spPr>
          <a:xfrm>
            <a:off x="6138007" y="3521593"/>
            <a:ext cx="10631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agroalimentare</a:t>
            </a:r>
            <a:endParaRPr lang="it-IT" sz="1100" dirty="0"/>
          </a:p>
        </p:txBody>
      </p:sp>
      <p:cxnSp>
        <p:nvCxnSpPr>
          <p:cNvPr id="1050" name="Connettore 1 1049"/>
          <p:cNvCxnSpPr/>
          <p:nvPr/>
        </p:nvCxnSpPr>
        <p:spPr>
          <a:xfrm flipH="1">
            <a:off x="4860033" y="2971387"/>
            <a:ext cx="610942" cy="781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Stella a 7 punte 73"/>
          <p:cNvSpPr/>
          <p:nvPr/>
        </p:nvSpPr>
        <p:spPr>
          <a:xfrm>
            <a:off x="4162652" y="1429660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5" name="Stella a 7 punte 74"/>
          <p:cNvSpPr/>
          <p:nvPr/>
        </p:nvSpPr>
        <p:spPr>
          <a:xfrm>
            <a:off x="4355976" y="1344543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6" name="Stella a 7 punte 75"/>
          <p:cNvSpPr/>
          <p:nvPr/>
        </p:nvSpPr>
        <p:spPr>
          <a:xfrm>
            <a:off x="3791306" y="1543237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7" name="Stella a 7 punte 76"/>
          <p:cNvSpPr/>
          <p:nvPr/>
        </p:nvSpPr>
        <p:spPr>
          <a:xfrm>
            <a:off x="3116920" y="2435637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8" name="Stella a 7 punte 77"/>
          <p:cNvSpPr/>
          <p:nvPr/>
        </p:nvSpPr>
        <p:spPr>
          <a:xfrm>
            <a:off x="3431682" y="2322458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9" name="CasellaDiTesto 78"/>
          <p:cNvSpPr txBox="1"/>
          <p:nvPr/>
        </p:nvSpPr>
        <p:spPr>
          <a:xfrm>
            <a:off x="5238051" y="1425643"/>
            <a:ext cx="11384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/>
              <a:t>Navale e nautico</a:t>
            </a:r>
            <a:endParaRPr lang="it-IT" sz="1100" dirty="0"/>
          </a:p>
        </p:txBody>
      </p:sp>
      <p:sp>
        <p:nvSpPr>
          <p:cNvPr id="80" name="CasellaDiTesto 79"/>
          <p:cNvSpPr txBox="1"/>
          <p:nvPr/>
        </p:nvSpPr>
        <p:spPr>
          <a:xfrm>
            <a:off x="4029795" y="674056"/>
            <a:ext cx="179728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/>
              <a:t>Edilizia sostenibile (Trento),</a:t>
            </a:r>
          </a:p>
          <a:p>
            <a:r>
              <a:rPr lang="it-IT" sz="1100" dirty="0" smtClean="0"/>
              <a:t>Edilizia sostenibile (Bolzano)</a:t>
            </a:r>
            <a:endParaRPr lang="it-IT" sz="1100" dirty="0"/>
          </a:p>
        </p:txBody>
      </p:sp>
      <p:sp>
        <p:nvSpPr>
          <p:cNvPr id="81" name="Stella a 7 punte 80"/>
          <p:cNvSpPr/>
          <p:nvPr/>
        </p:nvSpPr>
        <p:spPr>
          <a:xfrm>
            <a:off x="5004048" y="1379247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2" name="Stella a 7 punte 81"/>
          <p:cNvSpPr/>
          <p:nvPr/>
        </p:nvSpPr>
        <p:spPr>
          <a:xfrm>
            <a:off x="5004048" y="2773411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3" name="Stella a 7 punte 82"/>
          <p:cNvSpPr/>
          <p:nvPr/>
        </p:nvSpPr>
        <p:spPr>
          <a:xfrm>
            <a:off x="4860033" y="3741468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4" name="CasellaDiTesto 83"/>
          <p:cNvSpPr txBox="1"/>
          <p:nvPr/>
        </p:nvSpPr>
        <p:spPr>
          <a:xfrm>
            <a:off x="1474122" y="2487576"/>
            <a:ext cx="12426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/>
              <a:t>Tecnologie marine</a:t>
            </a:r>
            <a:endParaRPr lang="it-IT" sz="1100" dirty="0"/>
          </a:p>
        </p:txBody>
      </p:sp>
      <p:sp>
        <p:nvSpPr>
          <p:cNvPr id="85" name="CasellaDiTesto 84"/>
          <p:cNvSpPr txBox="1"/>
          <p:nvPr/>
        </p:nvSpPr>
        <p:spPr>
          <a:xfrm>
            <a:off x="1686287" y="2746814"/>
            <a:ext cx="17524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/>
              <a:t>Sistemi intelligenti integrati</a:t>
            </a:r>
            <a:endParaRPr lang="it-IT" sz="1100" dirty="0"/>
          </a:p>
        </p:txBody>
      </p:sp>
      <p:cxnSp>
        <p:nvCxnSpPr>
          <p:cNvPr id="1053" name="Connettore 1 1052"/>
          <p:cNvCxnSpPr>
            <a:endCxn id="78" idx="3"/>
          </p:cNvCxnSpPr>
          <p:nvPr/>
        </p:nvCxnSpPr>
        <p:spPr>
          <a:xfrm flipV="1">
            <a:off x="2987824" y="2466475"/>
            <a:ext cx="483820" cy="35471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1 31"/>
          <p:cNvCxnSpPr/>
          <p:nvPr/>
        </p:nvCxnSpPr>
        <p:spPr>
          <a:xfrm flipV="1">
            <a:off x="2598034" y="2579653"/>
            <a:ext cx="518886" cy="56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ttangolo 91"/>
          <p:cNvSpPr/>
          <p:nvPr/>
        </p:nvSpPr>
        <p:spPr>
          <a:xfrm>
            <a:off x="5141323" y="2618381"/>
            <a:ext cx="248497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Qualità della vita e sicurezza nell’abitare</a:t>
            </a:r>
            <a:endParaRPr lang="it-IT" sz="1100" dirty="0"/>
          </a:p>
        </p:txBody>
      </p:sp>
      <p:sp>
        <p:nvSpPr>
          <p:cNvPr id="94" name="Stella a 7 punte 93"/>
          <p:cNvSpPr/>
          <p:nvPr/>
        </p:nvSpPr>
        <p:spPr>
          <a:xfrm>
            <a:off x="4586354" y="3470422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5" name="Stella a 7 punte 94"/>
          <p:cNvSpPr/>
          <p:nvPr/>
        </p:nvSpPr>
        <p:spPr>
          <a:xfrm>
            <a:off x="3143315" y="4571466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6" name="Stella a 7 punte 95"/>
          <p:cNvSpPr/>
          <p:nvPr/>
        </p:nvSpPr>
        <p:spPr>
          <a:xfrm>
            <a:off x="4556258" y="1838241"/>
            <a:ext cx="144016" cy="144016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7" name="Rettangolo 96"/>
          <p:cNvSpPr/>
          <p:nvPr/>
        </p:nvSpPr>
        <p:spPr>
          <a:xfrm>
            <a:off x="3907684" y="3682671"/>
            <a:ext cx="78098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/>
              <a:t>bioscienze</a:t>
            </a:r>
            <a:endParaRPr lang="it-IT" sz="1100" dirty="0"/>
          </a:p>
        </p:txBody>
      </p:sp>
      <p:sp>
        <p:nvSpPr>
          <p:cNvPr id="98" name="Rettangolo 97"/>
          <p:cNvSpPr/>
          <p:nvPr/>
        </p:nvSpPr>
        <p:spPr>
          <a:xfrm>
            <a:off x="4043092" y="3863388"/>
            <a:ext cx="9364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smtClean="0"/>
              <a:t>Beni culturali</a:t>
            </a:r>
            <a:endParaRPr lang="it-IT" sz="1100" dirty="0"/>
          </a:p>
        </p:txBody>
      </p:sp>
      <p:sp>
        <p:nvSpPr>
          <p:cNvPr id="99" name="Rettangolo 98"/>
          <p:cNvSpPr/>
          <p:nvPr/>
        </p:nvSpPr>
        <p:spPr>
          <a:xfrm>
            <a:off x="1462969" y="4459287"/>
            <a:ext cx="162095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Biomedicina e tecnologie</a:t>
            </a:r>
          </a:p>
          <a:p>
            <a:r>
              <a:rPr lang="it-IT" sz="1100" dirty="0"/>
              <a:t>d</a:t>
            </a:r>
            <a:r>
              <a:rPr lang="it-IT" sz="1100" dirty="0" smtClean="0"/>
              <a:t>ella salute</a:t>
            </a:r>
            <a:endParaRPr lang="it-IT" sz="1100" dirty="0"/>
          </a:p>
        </p:txBody>
      </p:sp>
      <p:sp>
        <p:nvSpPr>
          <p:cNvPr id="100" name="Rettangolo 99"/>
          <p:cNvSpPr/>
          <p:nvPr/>
        </p:nvSpPr>
        <p:spPr>
          <a:xfrm>
            <a:off x="7434778" y="4062294"/>
            <a:ext cx="153118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100" dirty="0" smtClean="0"/>
              <a:t>Tecnologie per la tutela</a:t>
            </a:r>
          </a:p>
          <a:p>
            <a:r>
              <a:rPr lang="it-IT" sz="1100" dirty="0" smtClean="0"/>
              <a:t>Rischi idrogeologici</a:t>
            </a:r>
            <a:endParaRPr lang="it-IT" sz="1100" dirty="0"/>
          </a:p>
        </p:txBody>
      </p:sp>
      <p:cxnSp>
        <p:nvCxnSpPr>
          <p:cNvPr id="39" name="Connettore 1 38"/>
          <p:cNvCxnSpPr>
            <a:stCxn id="100" idx="1"/>
            <a:endCxn id="27" idx="1"/>
          </p:cNvCxnSpPr>
          <p:nvPr/>
        </p:nvCxnSpPr>
        <p:spPr>
          <a:xfrm flipH="1">
            <a:off x="6361708" y="4277738"/>
            <a:ext cx="1073070" cy="5982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CasellaDiTesto 102"/>
          <p:cNvSpPr txBox="1"/>
          <p:nvPr/>
        </p:nvSpPr>
        <p:spPr>
          <a:xfrm>
            <a:off x="4726161" y="1800193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100" dirty="0" err="1" smtClean="0"/>
              <a:t>nanotech</a:t>
            </a:r>
            <a:endParaRPr lang="it-IT" sz="1100" dirty="0"/>
          </a:p>
        </p:txBody>
      </p:sp>
      <p:sp>
        <p:nvSpPr>
          <p:cNvPr id="105" name="CasellaDiTesto 104"/>
          <p:cNvSpPr txBox="1"/>
          <p:nvPr/>
        </p:nvSpPr>
        <p:spPr>
          <a:xfrm>
            <a:off x="2742009" y="116632"/>
            <a:ext cx="2479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I </a:t>
            </a:r>
            <a:r>
              <a:rPr lang="it-IT" b="1" dirty="0" smtClean="0"/>
              <a:t>34 distretti tecnologici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244689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99592" y="620688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err="1" smtClean="0">
                <a:solidFill>
                  <a:srgbClr val="002060"/>
                </a:solidFill>
                <a:latin typeface="+mn-lt"/>
              </a:rPr>
              <a:t>Recent</a:t>
            </a:r>
            <a:r>
              <a:rPr lang="it-IT" sz="3200" b="1" dirty="0" smtClean="0">
                <a:solidFill>
                  <a:srgbClr val="002060"/>
                </a:solidFill>
                <a:latin typeface="+mn-lt"/>
              </a:rPr>
              <a:t> Policy -  Reti d’impresa / Contratto di rete</a:t>
            </a:r>
            <a:endParaRPr lang="it-IT" sz="3200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1000100" y="2071678"/>
            <a:ext cx="728667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7188" indent="-357188">
              <a:buFont typeface="Arial" pitchFamily="34" charset="0"/>
              <a:buChar char="•"/>
            </a:pPr>
            <a:r>
              <a:rPr lang="it-IT" dirty="0" smtClean="0">
                <a:solidFill>
                  <a:srgbClr val="002060"/>
                </a:solidFill>
                <a:latin typeface="+mn-lt"/>
              </a:rPr>
              <a:t>National business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union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requested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more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simple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and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inexpensive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forms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of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collaboration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for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firms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to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pursue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activities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together</a:t>
            </a:r>
            <a:endParaRPr lang="it-IT" dirty="0" smtClean="0">
              <a:solidFill>
                <a:srgbClr val="002060"/>
              </a:solidFill>
              <a:latin typeface="+mn-lt"/>
            </a:endParaRPr>
          </a:p>
          <a:p>
            <a:pPr marL="357188" indent="-357188">
              <a:buFont typeface="Arial" pitchFamily="34" charset="0"/>
              <a:buChar char="•"/>
            </a:pPr>
            <a:r>
              <a:rPr lang="it-IT" dirty="0" smtClean="0">
                <a:solidFill>
                  <a:srgbClr val="002060"/>
                </a:solidFill>
                <a:latin typeface="+mn-lt"/>
              </a:rPr>
              <a:t>L.122/2010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introduced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enterprise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networks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established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through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a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contract</a:t>
            </a:r>
            <a:endParaRPr lang="it-IT" dirty="0" smtClean="0">
              <a:solidFill>
                <a:srgbClr val="002060"/>
              </a:solidFill>
              <a:latin typeface="+mn-lt"/>
            </a:endParaRPr>
          </a:p>
          <a:p>
            <a:pPr marL="357188" indent="-357188">
              <a:buFont typeface="Arial" pitchFamily="34" charset="0"/>
              <a:buChar char="•"/>
            </a:pPr>
            <a:r>
              <a:rPr lang="it-IT" dirty="0" err="1" smtClean="0">
                <a:solidFill>
                  <a:srgbClr val="002060"/>
                </a:solidFill>
                <a:latin typeface="+mn-lt"/>
              </a:rPr>
              <a:t>Firms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sign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“Contratti di rete”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to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take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reciprocal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commitments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and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saying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who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does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what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;</a:t>
            </a:r>
          </a:p>
          <a:p>
            <a:pPr marL="357188" indent="-357188">
              <a:buFont typeface="Arial" pitchFamily="34" charset="0"/>
              <a:buChar char="•"/>
            </a:pPr>
            <a:r>
              <a:rPr lang="it-IT" dirty="0" smtClean="0">
                <a:solidFill>
                  <a:srgbClr val="002060"/>
                </a:solidFill>
                <a:latin typeface="+mn-lt"/>
              </a:rPr>
              <a:t>Public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authorities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recognize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the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validity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of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this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agreement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when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they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award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benefits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of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different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kinds</a:t>
            </a:r>
            <a:endParaRPr lang="it-IT" dirty="0" smtClean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50554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93" y="1196752"/>
            <a:ext cx="7724775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sellaDiTesto 1"/>
          <p:cNvSpPr txBox="1"/>
          <p:nvPr/>
        </p:nvSpPr>
        <p:spPr>
          <a:xfrm>
            <a:off x="899592" y="285728"/>
            <a:ext cx="788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2060"/>
                </a:solidFill>
                <a:latin typeface="+mn-lt"/>
              </a:rPr>
              <a:t>In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July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2012 ,412 Contratti di rete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could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be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counted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in Italy </a:t>
            </a:r>
            <a:endParaRPr lang="it-IT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257239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7822" y="260648"/>
            <a:ext cx="8666756" cy="1143000"/>
          </a:xfrm>
        </p:spPr>
        <p:txBody>
          <a:bodyPr/>
          <a:lstStyle/>
          <a:p>
            <a:r>
              <a:rPr lang="it-IT" sz="2400" b="1" dirty="0" smtClean="0"/>
              <a:t>Sector Distribution and </a:t>
            </a:r>
            <a:r>
              <a:rPr lang="it-IT" sz="2400" b="1" dirty="0" err="1" smtClean="0"/>
              <a:t>size</a:t>
            </a:r>
            <a:r>
              <a:rPr lang="it-IT" sz="2400" b="1" dirty="0" smtClean="0"/>
              <a:t> of Contratti di Rete</a:t>
            </a:r>
            <a:endParaRPr lang="it-IT" sz="2400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8760"/>
            <a:ext cx="8039100" cy="536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687743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u="sng" dirty="0" err="1" smtClean="0"/>
              <a:t>Summing</a:t>
            </a:r>
            <a:r>
              <a:rPr lang="it-IT" u="sng" dirty="0" smtClean="0"/>
              <a:t> up</a:t>
            </a:r>
            <a:r>
              <a:rPr lang="it-IT" dirty="0" smtClean="0"/>
              <a:t>: Policy </a:t>
            </a:r>
            <a:r>
              <a:rPr lang="it-IT" dirty="0" err="1" smtClean="0"/>
              <a:t>Trajectory</a:t>
            </a:r>
            <a:r>
              <a:rPr lang="it-IT" dirty="0" smtClean="0"/>
              <a:t> </a:t>
            </a:r>
            <a:r>
              <a:rPr lang="it-IT" dirty="0" err="1" smtClean="0"/>
              <a:t>over</a:t>
            </a:r>
            <a:r>
              <a:rPr lang="it-IT" dirty="0" smtClean="0"/>
              <a:t> </a:t>
            </a:r>
            <a:r>
              <a:rPr lang="it-IT" dirty="0" err="1" smtClean="0"/>
              <a:t>time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71472" y="1571612"/>
            <a:ext cx="8072494" cy="5000660"/>
          </a:xfrm>
        </p:spPr>
        <p:txBody>
          <a:bodyPr/>
          <a:lstStyle/>
          <a:p>
            <a:r>
              <a:rPr lang="it-IT" sz="3000" b="1" dirty="0" smtClean="0"/>
              <a:t>Policy </a:t>
            </a:r>
            <a:r>
              <a:rPr lang="it-IT" sz="3000" b="1" dirty="0" err="1" smtClean="0"/>
              <a:t>evolves</a:t>
            </a:r>
            <a:r>
              <a:rPr lang="it-IT" sz="3000" dirty="0" smtClean="0"/>
              <a:t>:</a:t>
            </a:r>
          </a:p>
          <a:p>
            <a:pPr marL="542925" indent="-542925">
              <a:buFont typeface="Arial" pitchFamily="34" charset="0"/>
              <a:buChar char="•"/>
            </a:pPr>
            <a:r>
              <a:rPr lang="it-IT" sz="3000" dirty="0" err="1" smtClean="0"/>
              <a:t>from</a:t>
            </a:r>
            <a:r>
              <a:rPr lang="it-IT" sz="3000" dirty="0" smtClean="0"/>
              <a:t> </a:t>
            </a:r>
            <a:r>
              <a:rPr lang="it-IT" sz="3000" dirty="0" err="1" smtClean="0"/>
              <a:t>promoting</a:t>
            </a:r>
            <a:r>
              <a:rPr lang="it-IT" sz="3000" dirty="0" smtClean="0"/>
              <a:t> more </a:t>
            </a:r>
            <a:r>
              <a:rPr lang="it-IT" sz="3000" dirty="0" err="1" smtClean="0"/>
              <a:t>formalized</a:t>
            </a:r>
            <a:r>
              <a:rPr lang="it-IT" sz="3000" dirty="0" smtClean="0"/>
              <a:t> </a:t>
            </a:r>
            <a:r>
              <a:rPr lang="it-IT" sz="3000" dirty="0" err="1" smtClean="0"/>
              <a:t>to</a:t>
            </a:r>
            <a:r>
              <a:rPr lang="it-IT" sz="3000" dirty="0" smtClean="0"/>
              <a:t> “</a:t>
            </a:r>
            <a:r>
              <a:rPr lang="it-IT" sz="3000" dirty="0" err="1" smtClean="0"/>
              <a:t>lighter</a:t>
            </a:r>
            <a:r>
              <a:rPr lang="it-IT" sz="3000" dirty="0" smtClean="0"/>
              <a:t>” </a:t>
            </a:r>
            <a:r>
              <a:rPr lang="it-IT" sz="3000" dirty="0" err="1" smtClean="0"/>
              <a:t>forms</a:t>
            </a:r>
            <a:r>
              <a:rPr lang="it-IT" sz="3000" dirty="0" smtClean="0"/>
              <a:t> </a:t>
            </a:r>
            <a:r>
              <a:rPr lang="it-IT" sz="3000" dirty="0" err="1" smtClean="0"/>
              <a:t>of</a:t>
            </a:r>
            <a:r>
              <a:rPr lang="it-IT" sz="3000" dirty="0" smtClean="0"/>
              <a:t> </a:t>
            </a:r>
            <a:r>
              <a:rPr lang="it-IT" sz="3000" dirty="0" err="1" smtClean="0"/>
              <a:t>collaboration</a:t>
            </a:r>
            <a:endParaRPr lang="it-IT" sz="3000" dirty="0" smtClean="0"/>
          </a:p>
          <a:p>
            <a:pPr marL="542925" indent="-542925">
              <a:buFont typeface="Arial" pitchFamily="34" charset="0"/>
              <a:buChar char="•"/>
            </a:pPr>
            <a:r>
              <a:rPr lang="it-IT" sz="3000" dirty="0" err="1" smtClean="0"/>
              <a:t>from</a:t>
            </a:r>
            <a:r>
              <a:rPr lang="it-IT" sz="3000" dirty="0" smtClean="0"/>
              <a:t> </a:t>
            </a:r>
            <a:r>
              <a:rPr lang="it-IT" sz="3000" dirty="0" err="1" smtClean="0"/>
              <a:t>clearly</a:t>
            </a:r>
            <a:r>
              <a:rPr lang="it-IT" sz="3000" dirty="0" smtClean="0"/>
              <a:t> </a:t>
            </a:r>
            <a:r>
              <a:rPr lang="it-IT" sz="3000" dirty="0" err="1" smtClean="0"/>
              <a:t>delimited</a:t>
            </a:r>
            <a:r>
              <a:rPr lang="it-IT" sz="3000" dirty="0" smtClean="0"/>
              <a:t> </a:t>
            </a:r>
            <a:r>
              <a:rPr lang="it-IT" sz="3000" dirty="0" err="1" smtClean="0"/>
              <a:t>territorial</a:t>
            </a:r>
            <a:r>
              <a:rPr lang="it-IT" sz="3000" dirty="0" smtClean="0"/>
              <a:t> </a:t>
            </a:r>
            <a:r>
              <a:rPr lang="it-IT" sz="3000" dirty="0" err="1" smtClean="0"/>
              <a:t>areas</a:t>
            </a:r>
            <a:r>
              <a:rPr lang="it-IT" sz="3000" dirty="0" smtClean="0"/>
              <a:t>, </a:t>
            </a:r>
            <a:r>
              <a:rPr lang="it-IT" sz="3000" dirty="0" err="1" smtClean="0"/>
              <a:t>to</a:t>
            </a:r>
            <a:r>
              <a:rPr lang="it-IT" sz="3000" dirty="0" smtClean="0"/>
              <a:t> </a:t>
            </a:r>
            <a:r>
              <a:rPr lang="it-IT" sz="3000" dirty="0" err="1" smtClean="0"/>
              <a:t>non-spatial</a:t>
            </a:r>
            <a:r>
              <a:rPr lang="it-IT" sz="3000" dirty="0" smtClean="0"/>
              <a:t> </a:t>
            </a:r>
            <a:r>
              <a:rPr lang="it-IT" sz="3000" dirty="0" err="1" smtClean="0"/>
              <a:t>firm</a:t>
            </a:r>
            <a:r>
              <a:rPr lang="it-IT" sz="3000" dirty="0" smtClean="0"/>
              <a:t> </a:t>
            </a:r>
            <a:r>
              <a:rPr lang="it-IT" sz="3000" dirty="0" err="1" smtClean="0"/>
              <a:t>networks</a:t>
            </a:r>
            <a:endParaRPr lang="it-IT" sz="3000" dirty="0" smtClean="0"/>
          </a:p>
          <a:p>
            <a:pPr marL="542925" indent="-542925">
              <a:buFont typeface="Arial" pitchFamily="34" charset="0"/>
              <a:buChar char="•"/>
            </a:pPr>
            <a:r>
              <a:rPr lang="it-IT" sz="3000" dirty="0" smtClean="0"/>
              <a:t>New </a:t>
            </a:r>
            <a:r>
              <a:rPr lang="it-IT" sz="3000" dirty="0" err="1" smtClean="0"/>
              <a:t>emphasis</a:t>
            </a:r>
            <a:r>
              <a:rPr lang="it-IT" sz="3000" dirty="0" smtClean="0"/>
              <a:t> </a:t>
            </a:r>
            <a:r>
              <a:rPr lang="it-IT" sz="3000" dirty="0" err="1" smtClean="0"/>
              <a:t>research</a:t>
            </a:r>
            <a:r>
              <a:rPr lang="it-IT" sz="3000" dirty="0" smtClean="0"/>
              <a:t> and </a:t>
            </a:r>
            <a:r>
              <a:rPr lang="it-IT" sz="3000" dirty="0" err="1" smtClean="0"/>
              <a:t>development</a:t>
            </a:r>
            <a:r>
              <a:rPr lang="it-IT" sz="3000" dirty="0" smtClean="0"/>
              <a:t> </a:t>
            </a:r>
            <a:r>
              <a:rPr lang="it-IT" sz="3000" dirty="0" err="1" smtClean="0"/>
              <a:t>activities</a:t>
            </a:r>
            <a:r>
              <a:rPr lang="it-IT" sz="3000" dirty="0" smtClean="0"/>
              <a:t>;</a:t>
            </a:r>
          </a:p>
          <a:p>
            <a:pPr marL="542925" indent="-542925">
              <a:buFont typeface="Arial" pitchFamily="34" charset="0"/>
              <a:buChar char="•"/>
            </a:pPr>
            <a:r>
              <a:rPr lang="it-IT" sz="3000" dirty="0" err="1" smtClean="0"/>
              <a:t>Time</a:t>
            </a:r>
            <a:r>
              <a:rPr lang="it-IT" sz="3000" dirty="0" smtClean="0"/>
              <a:t> </a:t>
            </a:r>
            <a:r>
              <a:rPr lang="it-IT" sz="3000" dirty="0" err="1" smtClean="0"/>
              <a:t>horizon</a:t>
            </a:r>
            <a:r>
              <a:rPr lang="it-IT" sz="3000" dirty="0" smtClean="0"/>
              <a:t> </a:t>
            </a:r>
            <a:r>
              <a:rPr lang="it-IT" sz="3000" dirty="0" err="1" smtClean="0"/>
              <a:t>of</a:t>
            </a:r>
            <a:r>
              <a:rPr lang="it-IT" sz="3000" dirty="0" smtClean="0"/>
              <a:t>  </a:t>
            </a:r>
            <a:r>
              <a:rPr lang="it-IT" sz="3000" dirty="0" err="1" smtClean="0"/>
              <a:t>becomes</a:t>
            </a:r>
            <a:r>
              <a:rPr lang="it-IT" sz="3000" dirty="0" smtClean="0"/>
              <a:t> </a:t>
            </a:r>
            <a:r>
              <a:rPr lang="it-IT" sz="3000" dirty="0" err="1" smtClean="0"/>
              <a:t>less</a:t>
            </a:r>
            <a:r>
              <a:rPr lang="it-IT" sz="3000" dirty="0" smtClean="0"/>
              <a:t> </a:t>
            </a:r>
            <a:r>
              <a:rPr lang="it-IT" sz="3000" dirty="0" err="1" smtClean="0"/>
              <a:t>clearly</a:t>
            </a:r>
            <a:r>
              <a:rPr lang="it-IT" sz="3000" dirty="0" smtClean="0"/>
              <a:t> </a:t>
            </a:r>
            <a:r>
              <a:rPr lang="it-IT" sz="3000" dirty="0" err="1" smtClean="0"/>
              <a:t>delimited</a:t>
            </a:r>
            <a:r>
              <a:rPr lang="it-IT" sz="3000" dirty="0" smtClean="0"/>
              <a:t>, and the </a:t>
            </a:r>
            <a:r>
              <a:rPr lang="it-IT" sz="3000" dirty="0" err="1" smtClean="0"/>
              <a:t>activities</a:t>
            </a:r>
            <a:r>
              <a:rPr lang="it-IT" sz="3000" dirty="0" smtClean="0"/>
              <a:t> more </a:t>
            </a:r>
            <a:r>
              <a:rPr lang="it-IT" sz="3000" dirty="0" err="1" smtClean="0"/>
              <a:t>open-flexible</a:t>
            </a:r>
            <a:endParaRPr lang="it-IT" sz="3000" dirty="0" smtClean="0"/>
          </a:p>
          <a:p>
            <a:pPr>
              <a:buFont typeface="Arial" pitchFamily="34" charset="0"/>
              <a:buChar char="•"/>
            </a:pPr>
            <a:endParaRPr lang="it-IT" sz="3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What</a:t>
            </a:r>
            <a:r>
              <a:rPr lang="it-IT" dirty="0" smtClean="0"/>
              <a:t> </a:t>
            </a:r>
            <a:r>
              <a:rPr lang="it-IT" dirty="0" err="1" smtClean="0"/>
              <a:t>have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learned</a:t>
            </a:r>
            <a:r>
              <a:rPr lang="it-IT" dirty="0" smtClean="0"/>
              <a:t> </a:t>
            </a:r>
            <a:r>
              <a:rPr lang="it-IT" dirty="0" err="1" smtClean="0"/>
              <a:t>about</a:t>
            </a:r>
            <a:r>
              <a:rPr lang="it-IT" dirty="0" smtClean="0"/>
              <a:t> producer </a:t>
            </a:r>
            <a:r>
              <a:rPr lang="it-IT" dirty="0" err="1" smtClean="0"/>
              <a:t>groups-coalitions</a:t>
            </a:r>
            <a:r>
              <a:rPr lang="it-IT" dirty="0" smtClean="0"/>
              <a:t>?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800" y="2209800"/>
            <a:ext cx="7774632" cy="3523456"/>
          </a:xfrm>
        </p:spPr>
        <p:txBody>
          <a:bodyPr/>
          <a:lstStyle/>
          <a:p>
            <a:pPr marL="438150" indent="-342900">
              <a:buFont typeface="Arial" pitchFamily="34" charset="0"/>
              <a:buChar char="•"/>
            </a:pPr>
            <a:r>
              <a:rPr lang="it-IT" sz="2000" dirty="0" err="1"/>
              <a:t>Within</a:t>
            </a:r>
            <a:r>
              <a:rPr lang="it-IT" sz="2000" dirty="0"/>
              <a:t> </a:t>
            </a:r>
            <a:r>
              <a:rPr lang="it-IT" sz="2000" dirty="0" err="1"/>
              <a:t>specific</a:t>
            </a:r>
            <a:r>
              <a:rPr lang="it-IT" sz="2000" dirty="0"/>
              <a:t> </a:t>
            </a:r>
            <a:r>
              <a:rPr lang="it-IT" sz="2000" dirty="0" err="1"/>
              <a:t>territories</a:t>
            </a:r>
            <a:r>
              <a:rPr lang="it-IT" sz="2000" dirty="0"/>
              <a:t>, </a:t>
            </a:r>
            <a:r>
              <a:rPr lang="it-IT" sz="2000" dirty="0" err="1" smtClean="0"/>
              <a:t>supposedly</a:t>
            </a:r>
            <a:r>
              <a:rPr lang="it-IT" sz="2000" dirty="0" smtClean="0"/>
              <a:t> </a:t>
            </a:r>
            <a:r>
              <a:rPr lang="it-IT" sz="2000" dirty="0" err="1" smtClean="0"/>
              <a:t>endowed</a:t>
            </a:r>
            <a:r>
              <a:rPr lang="it-IT" sz="2000" dirty="0" smtClean="0"/>
              <a:t> </a:t>
            </a:r>
            <a:r>
              <a:rPr lang="it-IT" sz="2000" dirty="0" err="1" smtClean="0"/>
              <a:t>with</a:t>
            </a:r>
            <a:r>
              <a:rPr lang="it-IT" sz="2000" dirty="0" smtClean="0"/>
              <a:t> </a:t>
            </a:r>
            <a:r>
              <a:rPr lang="it-IT" sz="2000" dirty="0" err="1" smtClean="0"/>
              <a:t>same</a:t>
            </a:r>
            <a:r>
              <a:rPr lang="it-IT" sz="2000" dirty="0" smtClean="0"/>
              <a:t> </a:t>
            </a:r>
            <a:r>
              <a:rPr lang="it-IT" sz="2000" dirty="0" err="1" smtClean="0"/>
              <a:t>level</a:t>
            </a:r>
            <a:r>
              <a:rPr lang="it-IT" sz="2000" dirty="0" smtClean="0"/>
              <a:t> </a:t>
            </a:r>
            <a:r>
              <a:rPr lang="it-IT" sz="2000" dirty="0" err="1" smtClean="0"/>
              <a:t>of</a:t>
            </a:r>
            <a:r>
              <a:rPr lang="it-IT" sz="2000" dirty="0" smtClean="0"/>
              <a:t> social capital, </a:t>
            </a:r>
            <a:r>
              <a:rPr lang="it-IT" sz="2000" dirty="0" err="1" smtClean="0"/>
              <a:t>different</a:t>
            </a:r>
            <a:r>
              <a:rPr lang="it-IT" sz="2000" dirty="0" smtClean="0"/>
              <a:t> </a:t>
            </a:r>
            <a:r>
              <a:rPr lang="it-IT" sz="2000" dirty="0" err="1"/>
              <a:t>groups</a:t>
            </a:r>
            <a:r>
              <a:rPr lang="it-IT" sz="2000" dirty="0"/>
              <a:t> of agents can </a:t>
            </a:r>
            <a:r>
              <a:rPr lang="it-IT" sz="2000" dirty="0" err="1"/>
              <a:t>establish</a:t>
            </a:r>
            <a:r>
              <a:rPr lang="it-IT" sz="2000" dirty="0"/>
              <a:t> </a:t>
            </a:r>
            <a:r>
              <a:rPr lang="it-IT" sz="2000" dirty="0" err="1"/>
              <a:t>different</a:t>
            </a:r>
            <a:r>
              <a:rPr lang="it-IT" sz="2000" dirty="0"/>
              <a:t> </a:t>
            </a:r>
            <a:r>
              <a:rPr lang="it-IT" sz="2000" dirty="0" err="1"/>
              <a:t>levels</a:t>
            </a:r>
            <a:r>
              <a:rPr lang="it-IT" sz="2000" dirty="0"/>
              <a:t>/</a:t>
            </a:r>
            <a:r>
              <a:rPr lang="it-IT" sz="2000" dirty="0" err="1"/>
              <a:t>forms</a:t>
            </a:r>
            <a:r>
              <a:rPr lang="it-IT" sz="2000" dirty="0"/>
              <a:t> of </a:t>
            </a:r>
            <a:r>
              <a:rPr lang="it-IT" sz="2000" dirty="0" err="1"/>
              <a:t>cooperation</a:t>
            </a:r>
            <a:r>
              <a:rPr lang="it-IT" sz="2000" dirty="0"/>
              <a:t>;</a:t>
            </a:r>
          </a:p>
          <a:p>
            <a:pPr marL="438150" indent="-342900">
              <a:buFont typeface="Arial" pitchFamily="34" charset="0"/>
              <a:buChar char="•"/>
            </a:pPr>
            <a:r>
              <a:rPr lang="it-IT" sz="2000" dirty="0" err="1" smtClean="0"/>
              <a:t>Economic</a:t>
            </a:r>
            <a:r>
              <a:rPr lang="it-IT" sz="2000" dirty="0" smtClean="0"/>
              <a:t> agents can </a:t>
            </a:r>
            <a:r>
              <a:rPr lang="it-IT" sz="2000" dirty="0" err="1" smtClean="0"/>
              <a:t>establish</a:t>
            </a:r>
            <a:r>
              <a:rPr lang="it-IT" sz="2000" dirty="0" smtClean="0"/>
              <a:t> cooperative </a:t>
            </a:r>
            <a:r>
              <a:rPr lang="it-IT" sz="2000" dirty="0" err="1" smtClean="0"/>
              <a:t>arrangements</a:t>
            </a:r>
            <a:r>
              <a:rPr lang="it-IT" sz="2000" dirty="0" smtClean="0"/>
              <a:t> or </a:t>
            </a:r>
            <a:r>
              <a:rPr lang="it-IT" sz="2000" dirty="0" err="1" smtClean="0"/>
              <a:t>institutions</a:t>
            </a:r>
            <a:r>
              <a:rPr lang="it-IT" sz="2000" dirty="0" smtClean="0"/>
              <a:t> with anti-</a:t>
            </a:r>
            <a:r>
              <a:rPr lang="it-IT" sz="2000" dirty="0" err="1" smtClean="0"/>
              <a:t>development</a:t>
            </a:r>
            <a:r>
              <a:rPr lang="it-IT" sz="2000" dirty="0" smtClean="0"/>
              <a:t> </a:t>
            </a:r>
            <a:r>
              <a:rPr lang="it-IT" sz="2000" dirty="0" err="1" smtClean="0"/>
              <a:t>results</a:t>
            </a:r>
            <a:endParaRPr lang="it-IT" sz="2000" dirty="0" smtClean="0"/>
          </a:p>
          <a:p>
            <a:pPr marL="438150" indent="-342900">
              <a:buFont typeface="Arial" pitchFamily="34" charset="0"/>
              <a:buChar char="•"/>
            </a:pPr>
            <a:r>
              <a:rPr lang="it-IT" sz="2000" dirty="0" smtClean="0"/>
              <a:t>the </a:t>
            </a:r>
            <a:r>
              <a:rPr lang="it-IT" sz="2000" dirty="0" err="1" smtClean="0"/>
              <a:t>degree</a:t>
            </a:r>
            <a:r>
              <a:rPr lang="it-IT" sz="2000" dirty="0" smtClean="0"/>
              <a:t> </a:t>
            </a:r>
            <a:r>
              <a:rPr lang="it-IT" sz="2000" dirty="0" err="1" smtClean="0"/>
              <a:t>of</a:t>
            </a:r>
            <a:r>
              <a:rPr lang="it-IT" sz="2000" dirty="0" smtClean="0"/>
              <a:t> </a:t>
            </a:r>
            <a:r>
              <a:rPr lang="it-IT" sz="2000" dirty="0" err="1" smtClean="0"/>
              <a:t>openness</a:t>
            </a:r>
            <a:r>
              <a:rPr lang="it-IT" sz="2000" dirty="0" smtClean="0"/>
              <a:t> </a:t>
            </a:r>
            <a:r>
              <a:rPr lang="it-IT" sz="2000" dirty="0" err="1" smtClean="0"/>
              <a:t>to</a:t>
            </a:r>
            <a:r>
              <a:rPr lang="it-IT" sz="2000" dirty="0" smtClean="0"/>
              <a:t> </a:t>
            </a:r>
            <a:r>
              <a:rPr lang="it-IT" sz="2000" dirty="0" err="1" smtClean="0"/>
              <a:t>external</a:t>
            </a:r>
            <a:r>
              <a:rPr lang="it-IT" sz="2000" dirty="0" smtClean="0"/>
              <a:t> </a:t>
            </a:r>
            <a:r>
              <a:rPr lang="it-IT" sz="2000" dirty="0" err="1" smtClean="0"/>
              <a:t>markets</a:t>
            </a:r>
            <a:r>
              <a:rPr lang="it-IT" sz="2000" dirty="0" smtClean="0"/>
              <a:t> and </a:t>
            </a:r>
            <a:r>
              <a:rPr lang="it-IT" sz="2000" dirty="0" err="1" smtClean="0"/>
              <a:t>knowledge</a:t>
            </a:r>
            <a:r>
              <a:rPr lang="it-IT" sz="2000" dirty="0" smtClean="0"/>
              <a:t> </a:t>
            </a:r>
            <a:r>
              <a:rPr lang="it-IT" sz="2000" dirty="0" err="1" smtClean="0"/>
              <a:t>through</a:t>
            </a:r>
            <a:r>
              <a:rPr lang="it-IT" sz="2000" dirty="0" smtClean="0"/>
              <a:t> </a:t>
            </a:r>
            <a:r>
              <a:rPr lang="it-IT" sz="2000" dirty="0" smtClean="0"/>
              <a:t>«</a:t>
            </a:r>
            <a:r>
              <a:rPr lang="it-IT" sz="2000" dirty="0" err="1" smtClean="0"/>
              <a:t>developmental</a:t>
            </a:r>
            <a:r>
              <a:rPr lang="it-IT" sz="2000" dirty="0" smtClean="0"/>
              <a:t> </a:t>
            </a:r>
            <a:r>
              <a:rPr lang="it-IT" sz="2000" dirty="0" err="1" smtClean="0"/>
              <a:t>intermediaries</a:t>
            </a:r>
            <a:r>
              <a:rPr lang="it-IT" sz="2000" dirty="0" smtClean="0"/>
              <a:t>» </a:t>
            </a:r>
            <a:r>
              <a:rPr lang="it-IT" sz="2000" dirty="0" smtClean="0"/>
              <a:t>and </a:t>
            </a:r>
            <a:r>
              <a:rPr lang="it-IT" sz="2000" dirty="0" err="1" smtClean="0"/>
              <a:t>other</a:t>
            </a:r>
            <a:r>
              <a:rPr lang="it-IT" sz="2000" dirty="0" smtClean="0"/>
              <a:t> </a:t>
            </a:r>
            <a:r>
              <a:rPr lang="it-IT" sz="2000" dirty="0" err="1" smtClean="0"/>
              <a:t>external</a:t>
            </a:r>
            <a:r>
              <a:rPr lang="it-IT" sz="2000" dirty="0" smtClean="0"/>
              <a:t> </a:t>
            </a:r>
            <a:r>
              <a:rPr lang="it-IT" sz="2000" dirty="0" err="1" smtClean="0"/>
              <a:t>supporters</a:t>
            </a:r>
            <a:r>
              <a:rPr lang="it-IT" sz="2000" dirty="0" smtClean="0"/>
              <a:t> </a:t>
            </a:r>
            <a:r>
              <a:rPr lang="it-IT" sz="2000" dirty="0" err="1" smtClean="0"/>
              <a:t>is</a:t>
            </a:r>
            <a:r>
              <a:rPr lang="it-IT" sz="2000" dirty="0" smtClean="0"/>
              <a:t> </a:t>
            </a:r>
            <a:r>
              <a:rPr lang="it-IT" sz="2000" dirty="0" smtClean="0"/>
              <a:t>key</a:t>
            </a:r>
          </a:p>
          <a:p>
            <a:pPr marL="438150" indent="-342900">
              <a:buFont typeface="Arial" pitchFamily="34" charset="0"/>
              <a:buChar char="•"/>
            </a:pPr>
            <a:endParaRPr lang="it-IT" sz="2000" dirty="0"/>
          </a:p>
          <a:p>
            <a:pPr marL="438150" indent="-342900">
              <a:buFont typeface="Arial" pitchFamily="34" charset="0"/>
              <a:buChar char="•"/>
            </a:pPr>
            <a:endParaRPr lang="it-IT" sz="2000" dirty="0"/>
          </a:p>
        </p:txBody>
      </p:sp>
    </p:spTree>
    <p:extLst>
      <p:ext uri="{BB962C8B-B14F-4D97-AF65-F5344CB8AC3E}">
        <p14:creationId xmlns="" xmlns:p14="http://schemas.microsoft.com/office/powerpoint/2010/main" val="1589165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62000" y="457200"/>
            <a:ext cx="7772400" cy="1603648"/>
          </a:xfrm>
        </p:spPr>
        <p:txBody>
          <a:bodyPr/>
          <a:lstStyle/>
          <a:p>
            <a:r>
              <a:rPr lang="it-IT" sz="2400" dirty="0" err="1" smtClean="0"/>
              <a:t>What</a:t>
            </a:r>
            <a:r>
              <a:rPr lang="it-IT" sz="2400" dirty="0" smtClean="0"/>
              <a:t> </a:t>
            </a:r>
            <a:r>
              <a:rPr lang="it-IT" sz="2400" dirty="0" err="1" smtClean="0"/>
              <a:t>have</a:t>
            </a:r>
            <a:r>
              <a:rPr lang="it-IT" sz="2400" dirty="0" smtClean="0"/>
              <a:t> </a:t>
            </a:r>
            <a:r>
              <a:rPr lang="it-IT" sz="2400" dirty="0" err="1" smtClean="0"/>
              <a:t>we</a:t>
            </a:r>
            <a:r>
              <a:rPr lang="it-IT" sz="2400" dirty="0" smtClean="0"/>
              <a:t> </a:t>
            </a:r>
            <a:r>
              <a:rPr lang="it-IT" sz="2400" dirty="0" err="1" smtClean="0"/>
              <a:t>learned</a:t>
            </a:r>
            <a:r>
              <a:rPr lang="it-IT" sz="2400" dirty="0" smtClean="0"/>
              <a:t> </a:t>
            </a:r>
            <a:r>
              <a:rPr lang="it-IT" sz="2400" dirty="0" err="1" smtClean="0"/>
              <a:t>about</a:t>
            </a:r>
            <a:r>
              <a:rPr lang="it-IT" sz="2400" dirty="0" smtClean="0"/>
              <a:t> producer </a:t>
            </a:r>
            <a:r>
              <a:rPr lang="it-IT" sz="2400" dirty="0" err="1" smtClean="0"/>
              <a:t>groups</a:t>
            </a:r>
            <a:r>
              <a:rPr lang="it-IT" sz="2400" dirty="0" smtClean="0"/>
              <a:t>?</a:t>
            </a: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smtClean="0"/>
              <a:t/>
            </a:r>
            <a:br>
              <a:rPr lang="it-IT" dirty="0" smtClean="0"/>
            </a:br>
            <a:r>
              <a:rPr lang="it-IT" dirty="0" err="1" smtClean="0"/>
              <a:t>Findings</a:t>
            </a:r>
            <a:r>
              <a:rPr lang="it-IT" dirty="0" smtClean="0"/>
              <a:t> more </a:t>
            </a:r>
            <a:r>
              <a:rPr lang="it-IT" dirty="0" err="1" smtClean="0"/>
              <a:t>specific</a:t>
            </a:r>
            <a:r>
              <a:rPr lang="it-IT" dirty="0" smtClean="0"/>
              <a:t> to Agri-</a:t>
            </a:r>
            <a:r>
              <a:rPr lang="it-IT" dirty="0" err="1" smtClean="0"/>
              <a:t>Food</a:t>
            </a:r>
            <a:r>
              <a:rPr lang="it-IT" dirty="0" smtClean="0"/>
              <a:t>-Processing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800" y="2209800"/>
            <a:ext cx="7774632" cy="3667472"/>
          </a:xfrm>
        </p:spPr>
        <p:txBody>
          <a:bodyPr/>
          <a:lstStyle/>
          <a:p>
            <a:pPr marL="438150" indent="-342900">
              <a:buFont typeface="Arial" pitchFamily="34" charset="0"/>
              <a:buChar char="•"/>
            </a:pPr>
            <a:r>
              <a:rPr lang="it-IT" sz="2000" dirty="0" err="1" smtClean="0"/>
              <a:t>Controlling</a:t>
            </a:r>
            <a:r>
              <a:rPr lang="it-IT" sz="2000" dirty="0" smtClean="0"/>
              <a:t> the </a:t>
            </a:r>
            <a:r>
              <a:rPr lang="it-IT" sz="2000" dirty="0" err="1" smtClean="0"/>
              <a:t>entire</a:t>
            </a:r>
            <a:r>
              <a:rPr lang="it-IT" sz="2000" dirty="0" smtClean="0"/>
              <a:t> </a:t>
            </a:r>
            <a:r>
              <a:rPr lang="it-IT" sz="2000" dirty="0" err="1" smtClean="0"/>
              <a:t>agriculture-processing</a:t>
            </a:r>
            <a:r>
              <a:rPr lang="it-IT" sz="2000" dirty="0" smtClean="0"/>
              <a:t> </a:t>
            </a:r>
            <a:r>
              <a:rPr lang="it-IT" sz="2000" dirty="0" err="1" smtClean="0"/>
              <a:t>chain</a:t>
            </a:r>
            <a:r>
              <a:rPr lang="it-IT" sz="2000" dirty="0" smtClean="0"/>
              <a:t> </a:t>
            </a:r>
            <a:r>
              <a:rPr lang="it-IT" sz="2000" dirty="0" err="1" smtClean="0"/>
              <a:t>is</a:t>
            </a:r>
            <a:r>
              <a:rPr lang="it-IT" sz="2000" dirty="0" smtClean="0"/>
              <a:t> </a:t>
            </a:r>
            <a:r>
              <a:rPr lang="it-IT" sz="2000" dirty="0" err="1" smtClean="0"/>
              <a:t>useful</a:t>
            </a:r>
            <a:r>
              <a:rPr lang="it-IT" sz="2000" dirty="0" smtClean="0"/>
              <a:t> to </a:t>
            </a:r>
            <a:r>
              <a:rPr lang="it-IT" sz="2000" dirty="0" err="1" smtClean="0"/>
              <a:t>promote</a:t>
            </a:r>
            <a:r>
              <a:rPr lang="it-IT" sz="2000" dirty="0" smtClean="0"/>
              <a:t> and </a:t>
            </a:r>
            <a:r>
              <a:rPr lang="it-IT" sz="2000" dirty="0" err="1" smtClean="0"/>
              <a:t>establish</a:t>
            </a:r>
            <a:r>
              <a:rPr lang="it-IT" sz="2000" dirty="0" smtClean="0"/>
              <a:t> </a:t>
            </a:r>
            <a:r>
              <a:rPr lang="it-IT" sz="2000" dirty="0" err="1" smtClean="0"/>
              <a:t>product</a:t>
            </a:r>
            <a:r>
              <a:rPr lang="it-IT" sz="2000" dirty="0" smtClean="0"/>
              <a:t> </a:t>
            </a:r>
            <a:r>
              <a:rPr lang="it-IT" sz="2000" dirty="0" err="1" smtClean="0"/>
              <a:t>quality</a:t>
            </a:r>
            <a:r>
              <a:rPr lang="it-IT" sz="2000" dirty="0" smtClean="0"/>
              <a:t> (wine, </a:t>
            </a:r>
            <a:r>
              <a:rPr lang="it-IT" sz="2000" dirty="0" err="1" smtClean="0"/>
              <a:t>cheese</a:t>
            </a:r>
            <a:r>
              <a:rPr lang="it-IT" sz="2000" dirty="0" smtClean="0"/>
              <a:t>)</a:t>
            </a:r>
          </a:p>
          <a:p>
            <a:pPr marL="438150" indent="-342900">
              <a:buFont typeface="Arial" pitchFamily="34" charset="0"/>
              <a:buChar char="•"/>
            </a:pPr>
            <a:r>
              <a:rPr lang="it-IT" sz="2000" dirty="0" err="1" smtClean="0"/>
              <a:t>Leverage</a:t>
            </a:r>
            <a:r>
              <a:rPr lang="it-IT" sz="2000" dirty="0" smtClean="0"/>
              <a:t> </a:t>
            </a:r>
            <a:r>
              <a:rPr lang="it-IT" sz="2000" dirty="0" err="1" smtClean="0"/>
              <a:t>lead-farmers</a:t>
            </a:r>
            <a:r>
              <a:rPr lang="it-IT" sz="2000" dirty="0" smtClean="0"/>
              <a:t> </a:t>
            </a:r>
            <a:r>
              <a:rPr lang="it-IT" sz="2000" dirty="0" err="1" smtClean="0"/>
              <a:t>who</a:t>
            </a:r>
            <a:r>
              <a:rPr lang="it-IT" sz="2000" dirty="0" smtClean="0"/>
              <a:t> </a:t>
            </a:r>
            <a:r>
              <a:rPr lang="it-IT" sz="2000" dirty="0" err="1" smtClean="0"/>
              <a:t>possess</a:t>
            </a:r>
            <a:r>
              <a:rPr lang="it-IT" sz="2000" dirty="0" smtClean="0"/>
              <a:t> </a:t>
            </a:r>
            <a:r>
              <a:rPr lang="it-IT" sz="2000" dirty="0" err="1" smtClean="0"/>
              <a:t>external</a:t>
            </a:r>
            <a:r>
              <a:rPr lang="it-IT" sz="2000" dirty="0" smtClean="0"/>
              <a:t> </a:t>
            </a:r>
            <a:r>
              <a:rPr lang="it-IT" sz="2000" dirty="0" err="1" smtClean="0"/>
              <a:t>contacts</a:t>
            </a:r>
            <a:r>
              <a:rPr lang="it-IT" sz="2000" dirty="0" smtClean="0"/>
              <a:t>: </a:t>
            </a:r>
            <a:r>
              <a:rPr lang="it-IT" sz="2000" dirty="0" err="1" smtClean="0"/>
              <a:t>local</a:t>
            </a:r>
            <a:r>
              <a:rPr lang="it-IT" sz="2000" dirty="0" smtClean="0"/>
              <a:t> </a:t>
            </a:r>
            <a:r>
              <a:rPr lang="it-IT" sz="2000" dirty="0" err="1" smtClean="0"/>
              <a:t>small</a:t>
            </a:r>
            <a:r>
              <a:rPr lang="it-IT" sz="2000" dirty="0" smtClean="0"/>
              <a:t> </a:t>
            </a:r>
            <a:r>
              <a:rPr lang="it-IT" sz="2000" dirty="0" err="1" smtClean="0"/>
              <a:t>firms</a:t>
            </a:r>
            <a:r>
              <a:rPr lang="it-IT" sz="2000" dirty="0" smtClean="0"/>
              <a:t> </a:t>
            </a:r>
            <a:r>
              <a:rPr lang="it-IT" sz="2000" dirty="0" err="1" smtClean="0"/>
              <a:t>lack</a:t>
            </a:r>
            <a:r>
              <a:rPr lang="it-IT" sz="2000" dirty="0" smtClean="0"/>
              <a:t> the </a:t>
            </a:r>
            <a:r>
              <a:rPr lang="it-IT" sz="2000" dirty="0" err="1" smtClean="0"/>
              <a:t>wider</a:t>
            </a:r>
            <a:r>
              <a:rPr lang="it-IT" sz="2000" dirty="0" smtClean="0"/>
              <a:t> </a:t>
            </a:r>
            <a:r>
              <a:rPr lang="it-IT" sz="2000" dirty="0" err="1" smtClean="0"/>
              <a:t>perspective</a:t>
            </a:r>
            <a:r>
              <a:rPr lang="it-IT" sz="2000" dirty="0" smtClean="0"/>
              <a:t> </a:t>
            </a:r>
            <a:r>
              <a:rPr lang="it-IT" sz="2000" dirty="0" err="1" smtClean="0"/>
              <a:t>to</a:t>
            </a:r>
            <a:r>
              <a:rPr lang="it-IT" sz="2000" dirty="0" smtClean="0"/>
              <a:t> </a:t>
            </a:r>
            <a:r>
              <a:rPr lang="it-IT" sz="2000" dirty="0" err="1" smtClean="0"/>
              <a:t>perceive</a:t>
            </a:r>
            <a:r>
              <a:rPr lang="it-IT" sz="2000" dirty="0" smtClean="0"/>
              <a:t> the </a:t>
            </a:r>
            <a:r>
              <a:rPr lang="it-IT" sz="2000" dirty="0" err="1" smtClean="0"/>
              <a:t>possible</a:t>
            </a:r>
            <a:r>
              <a:rPr lang="it-IT" sz="2000" dirty="0" smtClean="0"/>
              <a:t> </a:t>
            </a:r>
            <a:r>
              <a:rPr lang="it-IT" sz="2000" dirty="0" err="1" smtClean="0"/>
              <a:t>value</a:t>
            </a:r>
            <a:r>
              <a:rPr lang="it-IT" sz="2000" dirty="0" smtClean="0"/>
              <a:t> </a:t>
            </a:r>
            <a:r>
              <a:rPr lang="it-IT" sz="2000" dirty="0" err="1" smtClean="0"/>
              <a:t>of</a:t>
            </a:r>
            <a:r>
              <a:rPr lang="it-IT" sz="2000" dirty="0" smtClean="0"/>
              <a:t> </a:t>
            </a:r>
            <a:r>
              <a:rPr lang="it-IT" sz="2000" dirty="0" err="1" smtClean="0"/>
              <a:t>local</a:t>
            </a:r>
            <a:r>
              <a:rPr lang="it-IT" sz="2000" dirty="0" smtClean="0"/>
              <a:t> </a:t>
            </a:r>
            <a:r>
              <a:rPr lang="it-IT" sz="2000" dirty="0" err="1" smtClean="0"/>
              <a:t>products</a:t>
            </a:r>
            <a:r>
              <a:rPr lang="it-IT" sz="2000" dirty="0" smtClean="0"/>
              <a:t> on </a:t>
            </a:r>
            <a:r>
              <a:rPr lang="it-IT" sz="2000" dirty="0" err="1" smtClean="0"/>
              <a:t>external</a:t>
            </a:r>
            <a:r>
              <a:rPr lang="it-IT" sz="2000" dirty="0" smtClean="0"/>
              <a:t> </a:t>
            </a:r>
            <a:r>
              <a:rPr lang="it-IT" sz="2000" dirty="0" err="1" smtClean="0"/>
              <a:t>markets</a:t>
            </a:r>
            <a:r>
              <a:rPr lang="it-IT" sz="2000" dirty="0" smtClean="0"/>
              <a:t>  </a:t>
            </a:r>
            <a:r>
              <a:rPr lang="it-IT" sz="2000" dirty="0" err="1" smtClean="0"/>
              <a:t>--</a:t>
            </a:r>
            <a:r>
              <a:rPr lang="it-IT" sz="2000" dirty="0" smtClean="0"/>
              <a:t>&gt; </a:t>
            </a:r>
            <a:r>
              <a:rPr lang="it-IT" sz="2000" dirty="0" err="1" smtClean="0"/>
              <a:t>often</a:t>
            </a:r>
            <a:r>
              <a:rPr lang="it-IT" sz="2000" dirty="0" smtClean="0"/>
              <a:t> </a:t>
            </a:r>
            <a:r>
              <a:rPr lang="it-IT" sz="2000" dirty="0" err="1" smtClean="0"/>
              <a:t>benefits</a:t>
            </a:r>
            <a:r>
              <a:rPr lang="it-IT" sz="2000" dirty="0" smtClean="0"/>
              <a:t> </a:t>
            </a:r>
            <a:r>
              <a:rPr lang="it-IT" sz="2000" dirty="0" err="1" smtClean="0"/>
              <a:t>extend</a:t>
            </a:r>
            <a:r>
              <a:rPr lang="it-IT" sz="2000" dirty="0" smtClean="0"/>
              <a:t> </a:t>
            </a:r>
            <a:r>
              <a:rPr lang="it-IT" sz="2000" dirty="0" err="1" smtClean="0"/>
              <a:t>to</a:t>
            </a:r>
            <a:r>
              <a:rPr lang="it-IT" sz="2000" dirty="0" smtClean="0"/>
              <a:t> </a:t>
            </a:r>
            <a:r>
              <a:rPr lang="it-IT" sz="2000" dirty="0" err="1" smtClean="0"/>
              <a:t>small</a:t>
            </a:r>
            <a:r>
              <a:rPr lang="it-IT" sz="2000" dirty="0" smtClean="0"/>
              <a:t> </a:t>
            </a:r>
            <a:r>
              <a:rPr lang="it-IT" sz="2000" dirty="0" err="1" smtClean="0"/>
              <a:t>firms</a:t>
            </a:r>
            <a:r>
              <a:rPr lang="it-IT" sz="2000" dirty="0" smtClean="0"/>
              <a:t>; </a:t>
            </a:r>
          </a:p>
          <a:p>
            <a:pPr marL="438150" indent="-342900">
              <a:buFont typeface="Arial" pitchFamily="34" charset="0"/>
              <a:buChar char="•"/>
            </a:pPr>
            <a:r>
              <a:rPr lang="it-IT" sz="2000" dirty="0" smtClean="0"/>
              <a:t>An export </a:t>
            </a:r>
            <a:r>
              <a:rPr lang="it-IT" sz="2000" dirty="0" err="1" smtClean="0"/>
              <a:t>oriented</a:t>
            </a:r>
            <a:r>
              <a:rPr lang="it-IT" sz="2000" dirty="0" smtClean="0"/>
              <a:t> </a:t>
            </a:r>
            <a:r>
              <a:rPr lang="it-IT" sz="2000" dirty="0" err="1" smtClean="0"/>
              <a:t>strategy</a:t>
            </a:r>
            <a:r>
              <a:rPr lang="it-IT" sz="2000" dirty="0" smtClean="0"/>
              <a:t> </a:t>
            </a:r>
            <a:r>
              <a:rPr lang="it-IT" sz="2000" dirty="0" err="1" smtClean="0"/>
              <a:t>has</a:t>
            </a:r>
            <a:r>
              <a:rPr lang="it-IT" sz="2000" dirty="0" smtClean="0"/>
              <a:t> </a:t>
            </a:r>
            <a:r>
              <a:rPr lang="it-IT" sz="2000" dirty="0" err="1" smtClean="0"/>
              <a:t>to</a:t>
            </a:r>
            <a:r>
              <a:rPr lang="it-IT" sz="2000" dirty="0" smtClean="0"/>
              <a:t> </a:t>
            </a:r>
            <a:r>
              <a:rPr lang="it-IT" sz="2000" dirty="0" err="1" smtClean="0"/>
              <a:t>be</a:t>
            </a:r>
            <a:r>
              <a:rPr lang="it-IT" sz="2000" dirty="0" smtClean="0"/>
              <a:t> </a:t>
            </a:r>
            <a:r>
              <a:rPr lang="it-IT" sz="2000" dirty="0" err="1" smtClean="0"/>
              <a:t>gradual</a:t>
            </a:r>
            <a:r>
              <a:rPr lang="it-IT" sz="2000" dirty="0" smtClean="0"/>
              <a:t>: </a:t>
            </a:r>
            <a:r>
              <a:rPr lang="it-IT" sz="2000" dirty="0" err="1" smtClean="0"/>
              <a:t>reputation</a:t>
            </a:r>
            <a:r>
              <a:rPr lang="it-IT" sz="2000" dirty="0" smtClean="0"/>
              <a:t> </a:t>
            </a:r>
            <a:r>
              <a:rPr lang="it-IT" sz="2000" dirty="0" err="1" smtClean="0"/>
              <a:t>for</a:t>
            </a:r>
            <a:r>
              <a:rPr lang="it-IT" sz="2000" dirty="0" smtClean="0"/>
              <a:t> </a:t>
            </a:r>
            <a:r>
              <a:rPr lang="it-IT" sz="2000" dirty="0" err="1" smtClean="0"/>
              <a:t>product</a:t>
            </a:r>
            <a:r>
              <a:rPr lang="it-IT" sz="2000" dirty="0" smtClean="0"/>
              <a:t> </a:t>
            </a:r>
            <a:r>
              <a:rPr lang="it-IT" sz="2000" dirty="0" err="1" smtClean="0"/>
              <a:t>quality</a:t>
            </a:r>
            <a:r>
              <a:rPr lang="it-IT" sz="2000" dirty="0" smtClean="0"/>
              <a:t> </a:t>
            </a:r>
            <a:r>
              <a:rPr lang="it-IT" sz="2000" dirty="0" err="1" smtClean="0"/>
              <a:t>has</a:t>
            </a:r>
            <a:r>
              <a:rPr lang="it-IT" sz="2000" dirty="0" smtClean="0"/>
              <a:t> </a:t>
            </a:r>
            <a:r>
              <a:rPr lang="it-IT" sz="2000" dirty="0" err="1" smtClean="0"/>
              <a:t>to</a:t>
            </a:r>
            <a:r>
              <a:rPr lang="it-IT" sz="2000" dirty="0" smtClean="0"/>
              <a:t> </a:t>
            </a:r>
            <a:r>
              <a:rPr lang="it-IT" sz="2000" dirty="0" err="1" smtClean="0"/>
              <a:t>be</a:t>
            </a:r>
            <a:r>
              <a:rPr lang="it-IT" sz="2000" dirty="0" smtClean="0"/>
              <a:t> </a:t>
            </a:r>
            <a:r>
              <a:rPr lang="it-IT" sz="2000" dirty="0" err="1" smtClean="0"/>
              <a:t>established</a:t>
            </a:r>
            <a:r>
              <a:rPr lang="it-IT" sz="2000" dirty="0" smtClean="0"/>
              <a:t> first </a:t>
            </a:r>
            <a:r>
              <a:rPr lang="it-IT" sz="2000" dirty="0" err="1" smtClean="0"/>
              <a:t>locally</a:t>
            </a:r>
            <a:r>
              <a:rPr lang="it-IT" sz="2000" dirty="0" smtClean="0"/>
              <a:t>. </a:t>
            </a:r>
          </a:p>
          <a:p>
            <a:pPr marL="438150" indent="-342900">
              <a:buFont typeface="Arial" pitchFamily="34" charset="0"/>
              <a:buChar char="•"/>
            </a:pPr>
            <a:endParaRPr lang="it-IT" sz="2000" dirty="0"/>
          </a:p>
          <a:p>
            <a:pPr marL="438150" indent="-342900">
              <a:buFont typeface="Arial" pitchFamily="34" charset="0"/>
              <a:buChar char="•"/>
            </a:pPr>
            <a:endParaRPr lang="it-IT" sz="2000" dirty="0"/>
          </a:p>
        </p:txBody>
      </p:sp>
    </p:spTree>
    <p:extLst>
      <p:ext uri="{BB962C8B-B14F-4D97-AF65-F5344CB8AC3E}">
        <p14:creationId xmlns="" xmlns:p14="http://schemas.microsoft.com/office/powerpoint/2010/main" val="321493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What</a:t>
            </a:r>
            <a:r>
              <a:rPr lang="it-IT" dirty="0" smtClean="0"/>
              <a:t> </a:t>
            </a:r>
            <a:r>
              <a:rPr lang="it-IT" dirty="0" err="1" smtClean="0"/>
              <a:t>we</a:t>
            </a:r>
            <a:r>
              <a:rPr lang="it-IT" dirty="0" smtClean="0"/>
              <a:t> </a:t>
            </a:r>
            <a:r>
              <a:rPr lang="it-IT" dirty="0" err="1" smtClean="0"/>
              <a:t>have</a:t>
            </a:r>
            <a:r>
              <a:rPr lang="it-IT" dirty="0" smtClean="0"/>
              <a:t> </a:t>
            </a:r>
            <a:r>
              <a:rPr lang="it-IT" dirty="0" err="1" smtClean="0"/>
              <a:t>learned</a:t>
            </a:r>
            <a:r>
              <a:rPr lang="it-IT" dirty="0" smtClean="0"/>
              <a:t> on the </a:t>
            </a:r>
            <a:r>
              <a:rPr lang="it-IT" dirty="0" err="1" smtClean="0"/>
              <a:t>effectiveness</a:t>
            </a:r>
            <a:r>
              <a:rPr lang="it-IT" dirty="0" smtClean="0"/>
              <a:t> of </a:t>
            </a:r>
            <a:r>
              <a:rPr lang="it-IT" dirty="0" err="1" smtClean="0"/>
              <a:t>policies</a:t>
            </a:r>
            <a:r>
              <a:rPr lang="it-IT" dirty="0" smtClean="0"/>
              <a:t> </a:t>
            </a:r>
            <a:r>
              <a:rPr lang="it-IT" dirty="0" err="1" smtClean="0"/>
              <a:t>promoting</a:t>
            </a:r>
            <a:r>
              <a:rPr lang="it-IT" dirty="0" smtClean="0"/>
              <a:t> </a:t>
            </a:r>
            <a:r>
              <a:rPr lang="it-IT" dirty="0" err="1" smtClean="0"/>
              <a:t>productive</a:t>
            </a:r>
            <a:r>
              <a:rPr lang="it-IT" dirty="0" smtClean="0"/>
              <a:t> </a:t>
            </a:r>
            <a:r>
              <a:rPr lang="it-IT" dirty="0" err="1" smtClean="0"/>
              <a:t>coalitions-groups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800" y="2209800"/>
            <a:ext cx="7772400" cy="2155304"/>
          </a:xfrm>
        </p:spPr>
        <p:txBody>
          <a:bodyPr/>
          <a:lstStyle/>
          <a:p>
            <a:pPr marL="666750" indent="-571500">
              <a:buFont typeface="Arial" pitchFamily="34" charset="0"/>
              <a:buChar char="•"/>
            </a:pPr>
            <a:r>
              <a:rPr lang="it-IT" sz="2400" dirty="0" err="1" smtClean="0"/>
              <a:t>Repeated</a:t>
            </a:r>
            <a:r>
              <a:rPr lang="it-IT" sz="2400" dirty="0" smtClean="0"/>
              <a:t> policy </a:t>
            </a:r>
            <a:r>
              <a:rPr lang="it-IT" sz="2400" dirty="0" err="1" smtClean="0"/>
              <a:t>experience</a:t>
            </a:r>
            <a:r>
              <a:rPr lang="it-IT" sz="2400" dirty="0" smtClean="0"/>
              <a:t> of </a:t>
            </a:r>
            <a:r>
              <a:rPr lang="it-IT" sz="2400" dirty="0" err="1" smtClean="0"/>
              <a:t>firm</a:t>
            </a:r>
            <a:r>
              <a:rPr lang="it-IT" sz="2400" dirty="0" smtClean="0"/>
              <a:t> </a:t>
            </a:r>
            <a:r>
              <a:rPr lang="it-IT" sz="2400" dirty="0" err="1" smtClean="0"/>
              <a:t>coalitions</a:t>
            </a:r>
            <a:r>
              <a:rPr lang="it-IT" sz="2400" dirty="0" smtClean="0"/>
              <a:t> </a:t>
            </a:r>
            <a:r>
              <a:rPr lang="it-IT" sz="2400" dirty="0" err="1" smtClean="0"/>
              <a:t>strengthens</a:t>
            </a:r>
            <a:r>
              <a:rPr lang="it-IT" sz="2400" dirty="0" smtClean="0"/>
              <a:t> trust </a:t>
            </a:r>
            <a:r>
              <a:rPr lang="it-IT" sz="2400" dirty="0" err="1" smtClean="0"/>
              <a:t>through</a:t>
            </a:r>
            <a:r>
              <a:rPr lang="it-IT" sz="2400" dirty="0" smtClean="0"/>
              <a:t> positive </a:t>
            </a:r>
            <a:r>
              <a:rPr lang="it-IT" sz="2400" dirty="0" err="1" smtClean="0"/>
              <a:t>expectations</a:t>
            </a:r>
            <a:endParaRPr lang="it-IT" sz="2400" dirty="0" smtClean="0"/>
          </a:p>
          <a:p>
            <a:pPr marL="666750" indent="-571500">
              <a:buFont typeface="Arial" pitchFamily="34" charset="0"/>
              <a:buChar char="•"/>
            </a:pPr>
            <a:r>
              <a:rPr lang="it-IT" sz="2400" dirty="0" err="1" smtClean="0"/>
              <a:t>When</a:t>
            </a:r>
            <a:r>
              <a:rPr lang="it-IT" sz="2400" dirty="0" smtClean="0"/>
              <a:t> public </a:t>
            </a:r>
            <a:r>
              <a:rPr lang="it-IT" sz="2400" dirty="0" err="1" smtClean="0"/>
              <a:t>resources</a:t>
            </a:r>
            <a:r>
              <a:rPr lang="it-IT" sz="2400" dirty="0" smtClean="0"/>
              <a:t> are at </a:t>
            </a:r>
            <a:r>
              <a:rPr lang="it-IT" sz="2400" dirty="0" err="1" smtClean="0"/>
              <a:t>stake</a:t>
            </a:r>
            <a:r>
              <a:rPr lang="it-IT" sz="2400" dirty="0" smtClean="0"/>
              <a:t>, </a:t>
            </a:r>
            <a:r>
              <a:rPr lang="it-IT" sz="2400" dirty="0" err="1" smtClean="0"/>
              <a:t>formal</a:t>
            </a:r>
            <a:r>
              <a:rPr lang="it-IT" sz="2400" dirty="0" smtClean="0"/>
              <a:t> </a:t>
            </a:r>
            <a:r>
              <a:rPr lang="it-IT" sz="2400" dirty="0" err="1" smtClean="0"/>
              <a:t>coalitions</a:t>
            </a:r>
            <a:r>
              <a:rPr lang="it-IT" sz="2400" dirty="0" smtClean="0"/>
              <a:t> of </a:t>
            </a:r>
            <a:r>
              <a:rPr lang="it-IT" sz="2400" dirty="0" err="1" smtClean="0"/>
              <a:t>producers</a:t>
            </a:r>
            <a:r>
              <a:rPr lang="it-IT" sz="2400" dirty="0" smtClean="0"/>
              <a:t> can be </a:t>
            </a:r>
            <a:r>
              <a:rPr lang="it-IT" sz="2400" dirty="0" err="1" smtClean="0"/>
              <a:t>developmental</a:t>
            </a:r>
            <a:r>
              <a:rPr lang="it-IT" sz="2400" dirty="0" smtClean="0"/>
              <a:t> or </a:t>
            </a:r>
            <a:r>
              <a:rPr lang="it-IT" sz="2400" dirty="0" err="1" smtClean="0"/>
              <a:t>rent-seeking</a:t>
            </a:r>
            <a:endParaRPr lang="it-IT" sz="2400" dirty="0" smtClean="0"/>
          </a:p>
          <a:p>
            <a:pPr marL="666750" indent="-571500">
              <a:buFont typeface="Arial" pitchFamily="34" charset="0"/>
              <a:buChar char="•"/>
            </a:pPr>
            <a:r>
              <a:rPr lang="it-IT" sz="2400" dirty="0" smtClean="0"/>
              <a:t>The leader </a:t>
            </a:r>
            <a:r>
              <a:rPr lang="it-IT" sz="2400" dirty="0" err="1" smtClean="0"/>
              <a:t>roles</a:t>
            </a:r>
            <a:r>
              <a:rPr lang="it-IT" sz="2400" dirty="0" smtClean="0"/>
              <a:t> </a:t>
            </a:r>
            <a:r>
              <a:rPr lang="it-IT" sz="2400" dirty="0" err="1" smtClean="0"/>
              <a:t>within</a:t>
            </a:r>
            <a:r>
              <a:rPr lang="it-IT" sz="2400" dirty="0" smtClean="0"/>
              <a:t> «</a:t>
            </a:r>
            <a:r>
              <a:rPr lang="it-IT" sz="2400" dirty="0" err="1" smtClean="0"/>
              <a:t>Recognized</a:t>
            </a:r>
            <a:r>
              <a:rPr lang="it-IT" sz="2400" dirty="0" smtClean="0"/>
              <a:t>» or </a:t>
            </a:r>
            <a:r>
              <a:rPr lang="it-IT" sz="2400" dirty="0" err="1" smtClean="0"/>
              <a:t>formalized</a:t>
            </a:r>
            <a:r>
              <a:rPr lang="it-IT" sz="2400" dirty="0" smtClean="0"/>
              <a:t> producer </a:t>
            </a:r>
            <a:r>
              <a:rPr lang="it-IT" sz="2400" dirty="0" err="1" smtClean="0"/>
              <a:t>groups</a:t>
            </a:r>
            <a:r>
              <a:rPr lang="it-IT" sz="2400" dirty="0" smtClean="0"/>
              <a:t> </a:t>
            </a:r>
            <a:r>
              <a:rPr lang="it-IT" sz="2400" dirty="0" err="1" smtClean="0"/>
              <a:t>has</a:t>
            </a:r>
            <a:r>
              <a:rPr lang="it-IT" sz="2400" dirty="0" smtClean="0"/>
              <a:t> to be </a:t>
            </a:r>
            <a:r>
              <a:rPr lang="it-IT" sz="2400" dirty="0" err="1" smtClean="0"/>
              <a:t>contendible</a:t>
            </a:r>
            <a:endParaRPr lang="it-IT" sz="2400" dirty="0" smtClean="0"/>
          </a:p>
          <a:p>
            <a:pPr marL="666750" indent="-571500">
              <a:buFont typeface="Arial" pitchFamily="34" charset="0"/>
              <a:buChar char="•"/>
            </a:pPr>
            <a:endParaRPr lang="it-IT" sz="2000" dirty="0"/>
          </a:p>
        </p:txBody>
      </p:sp>
    </p:spTree>
    <p:extLst>
      <p:ext uri="{BB962C8B-B14F-4D97-AF65-F5344CB8AC3E}">
        <p14:creationId xmlns="" xmlns:p14="http://schemas.microsoft.com/office/powerpoint/2010/main" val="20819845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14348" y="2643182"/>
            <a:ext cx="7772400" cy="1143000"/>
          </a:xfrm>
        </p:spPr>
        <p:txBody>
          <a:bodyPr/>
          <a:lstStyle/>
          <a:p>
            <a:r>
              <a:rPr lang="it-IT" sz="3200" b="1" dirty="0" err="1" smtClean="0"/>
              <a:t>Obrigado</a:t>
            </a:r>
            <a:r>
              <a:rPr lang="it-IT" sz="3200" b="1" dirty="0" smtClean="0"/>
              <a:t> / </a:t>
            </a:r>
            <a:r>
              <a:rPr lang="it-IT" sz="3200" b="1" dirty="0" err="1" smtClean="0"/>
              <a:t>Thank</a:t>
            </a:r>
            <a:r>
              <a:rPr lang="it-IT" sz="3200" b="1" dirty="0" smtClean="0"/>
              <a:t> </a:t>
            </a:r>
            <a:r>
              <a:rPr lang="it-IT" sz="3200" b="1" dirty="0" err="1" smtClean="0"/>
              <a:t>You</a:t>
            </a:r>
            <a:r>
              <a:rPr lang="it-IT" sz="3200" b="1" dirty="0" smtClean="0"/>
              <a:t> / Grazie</a:t>
            </a:r>
            <a:endParaRPr lang="it-IT" sz="32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57224" y="5572140"/>
            <a:ext cx="7772400" cy="828668"/>
          </a:xfrm>
        </p:spPr>
        <p:txBody>
          <a:bodyPr/>
          <a:lstStyle/>
          <a:p>
            <a:pPr algn="r"/>
            <a:r>
              <a:rPr lang="it-IT" sz="2000" dirty="0" smtClean="0"/>
              <a:t>tito.bianchi@tesoro.it</a:t>
            </a:r>
            <a:endParaRPr lang="it-IT" sz="2000" dirty="0"/>
          </a:p>
        </p:txBody>
      </p:sp>
    </p:spTree>
    <p:extLst>
      <p:ext uri="{BB962C8B-B14F-4D97-AF65-F5344CB8AC3E}">
        <p14:creationId xmlns="" xmlns:p14="http://schemas.microsoft.com/office/powerpoint/2010/main" val="404123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Social Capital in social science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800" y="2209800"/>
            <a:ext cx="7772400" cy="3719530"/>
          </a:xfrm>
        </p:spPr>
        <p:txBody>
          <a:bodyPr/>
          <a:lstStyle/>
          <a:p>
            <a:pPr marL="438150" indent="-438150">
              <a:buFont typeface="Arial" pitchFamily="34" charset="0"/>
              <a:buChar char="•"/>
              <a:tabLst>
                <a:tab pos="442913" algn="l"/>
              </a:tabLst>
            </a:pPr>
            <a:r>
              <a:rPr lang="it-IT" sz="2600" dirty="0" err="1" smtClean="0"/>
              <a:t>Measures</a:t>
            </a:r>
            <a:r>
              <a:rPr lang="it-IT" sz="2600" dirty="0" smtClean="0"/>
              <a:t> </a:t>
            </a:r>
            <a:r>
              <a:rPr lang="it-IT" sz="2600" dirty="0" err="1" smtClean="0"/>
              <a:t>of</a:t>
            </a:r>
            <a:r>
              <a:rPr lang="it-IT" sz="2600" dirty="0" smtClean="0"/>
              <a:t> social capital are </a:t>
            </a:r>
            <a:r>
              <a:rPr lang="it-IT" sz="2600" dirty="0" err="1" smtClean="0"/>
              <a:t>being</a:t>
            </a:r>
            <a:r>
              <a:rPr lang="it-IT" sz="2600" dirty="0" smtClean="0"/>
              <a:t> </a:t>
            </a:r>
            <a:r>
              <a:rPr lang="it-IT" sz="2600" dirty="0" err="1" smtClean="0"/>
              <a:t>assessed</a:t>
            </a:r>
            <a:r>
              <a:rPr lang="it-IT" sz="2600" dirty="0" smtClean="0"/>
              <a:t> -&gt; </a:t>
            </a:r>
            <a:r>
              <a:rPr lang="it-IT" sz="2600" dirty="0" err="1" smtClean="0"/>
              <a:t>their</a:t>
            </a:r>
            <a:r>
              <a:rPr lang="it-IT" sz="2600" dirty="0" smtClean="0"/>
              <a:t> </a:t>
            </a:r>
            <a:r>
              <a:rPr lang="it-IT" sz="2600" dirty="0" err="1" smtClean="0"/>
              <a:t>relationships</a:t>
            </a:r>
            <a:r>
              <a:rPr lang="it-IT" sz="2600" dirty="0" smtClean="0"/>
              <a:t> </a:t>
            </a:r>
            <a:r>
              <a:rPr lang="it-IT" sz="2600" dirty="0" err="1" smtClean="0"/>
              <a:t>with</a:t>
            </a:r>
            <a:r>
              <a:rPr lang="it-IT" sz="2600" dirty="0" smtClean="0"/>
              <a:t> </a:t>
            </a:r>
            <a:r>
              <a:rPr lang="it-IT" sz="2600" dirty="0" err="1" smtClean="0"/>
              <a:t>development</a:t>
            </a:r>
            <a:r>
              <a:rPr lang="it-IT" sz="2600" dirty="0" smtClean="0"/>
              <a:t> </a:t>
            </a:r>
            <a:r>
              <a:rPr lang="it-IT" sz="2600" dirty="0" err="1" smtClean="0"/>
              <a:t>proven</a:t>
            </a:r>
            <a:endParaRPr lang="it-IT" sz="2600" dirty="0" smtClean="0"/>
          </a:p>
          <a:p>
            <a:pPr marL="438150" indent="-438150">
              <a:buFont typeface="Arial" pitchFamily="34" charset="0"/>
              <a:buChar char="•"/>
              <a:tabLst>
                <a:tab pos="442913" algn="l"/>
              </a:tabLst>
            </a:pPr>
            <a:r>
              <a:rPr lang="it-IT" sz="2600" dirty="0" err="1" smtClean="0"/>
              <a:t>Indicators</a:t>
            </a:r>
            <a:r>
              <a:rPr lang="it-IT" sz="2600" dirty="0" smtClean="0"/>
              <a:t> </a:t>
            </a:r>
            <a:r>
              <a:rPr lang="it-IT" sz="2600" dirty="0" err="1" smtClean="0"/>
              <a:t>used</a:t>
            </a:r>
            <a:r>
              <a:rPr lang="it-IT" sz="2600" dirty="0" smtClean="0"/>
              <a:t> are </a:t>
            </a:r>
            <a:r>
              <a:rPr lang="it-IT" sz="2600" dirty="0" err="1" smtClean="0"/>
              <a:t>unsatisfactory</a:t>
            </a:r>
            <a:r>
              <a:rPr lang="it-IT" sz="2600" dirty="0" smtClean="0"/>
              <a:t> </a:t>
            </a:r>
            <a:r>
              <a:rPr lang="it-IT" sz="2600" dirty="0" err="1" smtClean="0"/>
              <a:t>proxies</a:t>
            </a:r>
            <a:r>
              <a:rPr lang="it-IT" sz="2600" dirty="0" smtClean="0"/>
              <a:t>;</a:t>
            </a:r>
          </a:p>
          <a:p>
            <a:pPr marL="438150" indent="-438150">
              <a:buFont typeface="Arial" pitchFamily="34" charset="0"/>
              <a:buChar char="•"/>
              <a:tabLst>
                <a:tab pos="442913" algn="l"/>
              </a:tabLst>
            </a:pPr>
            <a:r>
              <a:rPr lang="it-IT" sz="2600" dirty="0" smtClean="0"/>
              <a:t>Social network </a:t>
            </a:r>
            <a:r>
              <a:rPr lang="it-IT" sz="2600" dirty="0" err="1" smtClean="0"/>
              <a:t>analyses</a:t>
            </a:r>
            <a:r>
              <a:rPr lang="it-IT" sz="2600" dirty="0" smtClean="0"/>
              <a:t> are </a:t>
            </a:r>
            <a:r>
              <a:rPr lang="it-IT" sz="2600" dirty="0" err="1" smtClean="0"/>
              <a:t>increasingly</a:t>
            </a:r>
            <a:r>
              <a:rPr lang="it-IT" sz="2600" dirty="0" smtClean="0"/>
              <a:t> </a:t>
            </a:r>
            <a:r>
              <a:rPr lang="it-IT" sz="2600" dirty="0" err="1" smtClean="0"/>
              <a:t>popular</a:t>
            </a:r>
            <a:r>
              <a:rPr lang="it-IT" sz="2600" dirty="0" smtClean="0"/>
              <a:t> -&gt; </a:t>
            </a:r>
            <a:r>
              <a:rPr lang="it-IT" sz="2600" dirty="0" err="1" smtClean="0"/>
              <a:t>assess</a:t>
            </a:r>
            <a:r>
              <a:rPr lang="it-IT" sz="2600" dirty="0" smtClean="0"/>
              <a:t> </a:t>
            </a:r>
            <a:r>
              <a:rPr lang="it-IT" sz="2600" dirty="0" err="1" smtClean="0"/>
              <a:t>intensity</a:t>
            </a:r>
            <a:r>
              <a:rPr lang="it-IT" sz="2600" dirty="0" smtClean="0"/>
              <a:t> </a:t>
            </a:r>
            <a:r>
              <a:rPr lang="it-IT" sz="2600" dirty="0" err="1" smtClean="0"/>
              <a:t>of</a:t>
            </a:r>
            <a:r>
              <a:rPr lang="it-IT" sz="2600" dirty="0" smtClean="0"/>
              <a:t> relations, </a:t>
            </a:r>
            <a:r>
              <a:rPr lang="it-IT" sz="2600" dirty="0" err="1" smtClean="0"/>
              <a:t>internal</a:t>
            </a:r>
            <a:r>
              <a:rPr lang="it-IT" sz="2600" dirty="0" smtClean="0"/>
              <a:t> </a:t>
            </a:r>
            <a:r>
              <a:rPr lang="it-IT" sz="2600" dirty="0" err="1" smtClean="0"/>
              <a:t>hierarchy</a:t>
            </a:r>
            <a:r>
              <a:rPr lang="it-IT" sz="2600" dirty="0" smtClean="0"/>
              <a:t>, </a:t>
            </a:r>
            <a:r>
              <a:rPr lang="it-IT" sz="2600" dirty="0" err="1" smtClean="0"/>
              <a:t>openness</a:t>
            </a:r>
            <a:r>
              <a:rPr lang="it-IT" sz="2600" dirty="0" smtClean="0"/>
              <a:t> </a:t>
            </a:r>
            <a:r>
              <a:rPr lang="it-IT" sz="2600" dirty="0" err="1" smtClean="0"/>
              <a:t>of</a:t>
            </a:r>
            <a:r>
              <a:rPr lang="it-IT" sz="2600" dirty="0" smtClean="0"/>
              <a:t> </a:t>
            </a:r>
            <a:r>
              <a:rPr lang="it-IT" sz="2600" dirty="0" err="1" smtClean="0"/>
              <a:t>networks</a:t>
            </a:r>
            <a:r>
              <a:rPr lang="it-IT" sz="2600" dirty="0" smtClean="0"/>
              <a:t>;</a:t>
            </a:r>
            <a:endParaRPr lang="it-IT" sz="2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Social capital and </a:t>
            </a:r>
            <a:r>
              <a:rPr lang="it-IT" dirty="0" err="1" smtClean="0"/>
              <a:t>regional</a:t>
            </a:r>
            <a:r>
              <a:rPr lang="it-IT" dirty="0" smtClean="0"/>
              <a:t> </a:t>
            </a:r>
            <a:r>
              <a:rPr lang="it-IT" dirty="0" err="1" smtClean="0"/>
              <a:t>development</a:t>
            </a:r>
            <a:r>
              <a:rPr lang="it-IT" dirty="0" smtClean="0"/>
              <a:t> policy in </a:t>
            </a:r>
            <a:r>
              <a:rPr lang="it-IT" dirty="0" err="1" smtClean="0"/>
              <a:t>Italy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800" y="2209800"/>
            <a:ext cx="7772400" cy="2587352"/>
          </a:xfrm>
        </p:spPr>
        <p:txBody>
          <a:bodyPr/>
          <a:lstStyle/>
          <a:p>
            <a:pPr indent="0"/>
            <a:r>
              <a:rPr lang="it-IT" sz="2000" dirty="0" err="1" smtClean="0"/>
              <a:t>Italian</a:t>
            </a:r>
            <a:r>
              <a:rPr lang="it-IT" sz="2000" dirty="0" smtClean="0"/>
              <a:t> </a:t>
            </a:r>
            <a:r>
              <a:rPr lang="it-IT" sz="2000" dirty="0" err="1" smtClean="0"/>
              <a:t>literature</a:t>
            </a:r>
            <a:r>
              <a:rPr lang="it-IT" sz="2000" dirty="0" smtClean="0"/>
              <a:t> on </a:t>
            </a:r>
            <a:r>
              <a:rPr lang="it-IT" sz="2000" b="1" dirty="0" smtClean="0"/>
              <a:t>Industrial </a:t>
            </a:r>
            <a:r>
              <a:rPr lang="it-IT" sz="2000" b="1" dirty="0" err="1" smtClean="0"/>
              <a:t>districts</a:t>
            </a:r>
            <a:r>
              <a:rPr lang="it-IT" sz="2000" b="1" dirty="0" smtClean="0"/>
              <a:t> </a:t>
            </a:r>
            <a:r>
              <a:rPr lang="it-IT" sz="2000" dirty="0" smtClean="0"/>
              <a:t>of the 1980s-90s </a:t>
            </a:r>
            <a:r>
              <a:rPr lang="it-IT" sz="2000" dirty="0" err="1" smtClean="0"/>
              <a:t>has</a:t>
            </a:r>
            <a:r>
              <a:rPr lang="it-IT" sz="2000" dirty="0" smtClean="0"/>
              <a:t> </a:t>
            </a:r>
            <a:r>
              <a:rPr lang="it-IT" sz="2000" dirty="0" err="1" smtClean="0"/>
              <a:t>identified</a:t>
            </a:r>
            <a:r>
              <a:rPr lang="it-IT" sz="2000" dirty="0" smtClean="0"/>
              <a:t> </a:t>
            </a:r>
            <a:r>
              <a:rPr lang="it-IT" sz="2000" dirty="0" err="1" smtClean="0"/>
              <a:t>identity</a:t>
            </a:r>
            <a:r>
              <a:rPr lang="it-IT" sz="2000" dirty="0" smtClean="0"/>
              <a:t> bonds and trust </a:t>
            </a:r>
            <a:r>
              <a:rPr lang="it-IT" sz="2000" dirty="0" err="1" smtClean="0"/>
              <a:t>as</a:t>
            </a:r>
            <a:r>
              <a:rPr lang="it-IT" sz="2000" dirty="0" smtClean="0"/>
              <a:t> an </a:t>
            </a:r>
            <a:r>
              <a:rPr lang="it-IT" sz="2000" dirty="0" err="1" smtClean="0"/>
              <a:t>ingredient</a:t>
            </a:r>
            <a:r>
              <a:rPr lang="it-IT" sz="2000" dirty="0" smtClean="0"/>
              <a:t> of </a:t>
            </a:r>
            <a:r>
              <a:rPr lang="it-IT" sz="2000" dirty="0" err="1" smtClean="0"/>
              <a:t>localized</a:t>
            </a:r>
            <a:r>
              <a:rPr lang="it-IT" sz="2000" dirty="0" smtClean="0"/>
              <a:t> small </a:t>
            </a:r>
            <a:r>
              <a:rPr lang="it-IT" sz="2000" dirty="0" err="1" smtClean="0"/>
              <a:t>firm</a:t>
            </a:r>
            <a:r>
              <a:rPr lang="it-IT" sz="2000" dirty="0" smtClean="0"/>
              <a:t> </a:t>
            </a:r>
            <a:r>
              <a:rPr lang="it-IT" sz="2000" dirty="0" err="1" smtClean="0"/>
              <a:t>development</a:t>
            </a:r>
            <a:r>
              <a:rPr lang="it-IT" sz="2000" dirty="0" smtClean="0"/>
              <a:t>.</a:t>
            </a:r>
          </a:p>
          <a:p>
            <a:pPr indent="0"/>
            <a:endParaRPr lang="it-IT" sz="2000" dirty="0"/>
          </a:p>
          <a:p>
            <a:pPr indent="0"/>
            <a:r>
              <a:rPr lang="it-IT" sz="2000" dirty="0" err="1" smtClean="0"/>
              <a:t>Sociological</a:t>
            </a:r>
            <a:r>
              <a:rPr lang="it-IT" sz="2000" dirty="0" smtClean="0"/>
              <a:t> </a:t>
            </a:r>
            <a:r>
              <a:rPr lang="it-IT" sz="2000" dirty="0" err="1" smtClean="0"/>
              <a:t>literature</a:t>
            </a:r>
            <a:r>
              <a:rPr lang="it-IT" sz="2000" dirty="0" smtClean="0"/>
              <a:t> on (</a:t>
            </a:r>
            <a:r>
              <a:rPr lang="it-IT" sz="2000" dirty="0" err="1" smtClean="0"/>
              <a:t>Putnam</a:t>
            </a:r>
            <a:r>
              <a:rPr lang="it-IT" sz="2000" dirty="0" smtClean="0"/>
              <a:t> 1993) </a:t>
            </a:r>
            <a:r>
              <a:rPr lang="it-IT" sz="2000" dirty="0" err="1" smtClean="0"/>
              <a:t>identifies</a:t>
            </a:r>
            <a:r>
              <a:rPr lang="it-IT" sz="2000" dirty="0" smtClean="0"/>
              <a:t> </a:t>
            </a:r>
            <a:r>
              <a:rPr lang="it-IT" sz="2000" dirty="0" err="1" smtClean="0"/>
              <a:t>civicness</a:t>
            </a:r>
            <a:r>
              <a:rPr lang="it-IT" sz="2000" dirty="0" smtClean="0"/>
              <a:t> </a:t>
            </a:r>
            <a:r>
              <a:rPr lang="it-IT" sz="2000" dirty="0" err="1" smtClean="0"/>
              <a:t>as</a:t>
            </a:r>
            <a:r>
              <a:rPr lang="it-IT" sz="2000" dirty="0" smtClean="0"/>
              <a:t> an </a:t>
            </a:r>
            <a:r>
              <a:rPr lang="it-IT" sz="2000" dirty="0" err="1" smtClean="0"/>
              <a:t>ingredient</a:t>
            </a:r>
            <a:r>
              <a:rPr lang="it-IT" sz="2000" dirty="0" smtClean="0"/>
              <a:t> of </a:t>
            </a:r>
            <a:r>
              <a:rPr lang="it-IT" sz="2000" b="1" dirty="0" err="1" smtClean="0"/>
              <a:t>regional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development</a:t>
            </a:r>
            <a:endParaRPr lang="it-IT" sz="2000" b="1" dirty="0"/>
          </a:p>
        </p:txBody>
      </p:sp>
      <p:sp>
        <p:nvSpPr>
          <p:cNvPr id="4" name="Freccia in giù 3"/>
          <p:cNvSpPr/>
          <p:nvPr/>
        </p:nvSpPr>
        <p:spPr bwMode="auto">
          <a:xfrm>
            <a:off x="3923928" y="4365104"/>
            <a:ext cx="1440160" cy="936104"/>
          </a:xfrm>
          <a:prstGeom prst="downArrow">
            <a:avLst/>
          </a:prstGeom>
          <a:solidFill>
            <a:srgbClr val="FF990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935596" y="5373216"/>
            <a:ext cx="774086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>
                <a:latin typeface="Eras Bold ITC" pitchFamily="34" charset="0"/>
              </a:rPr>
              <a:t>Can cooperative </a:t>
            </a:r>
            <a:r>
              <a:rPr lang="it-IT" dirty="0" err="1" smtClean="0">
                <a:latin typeface="Eras Bold ITC" pitchFamily="34" charset="0"/>
              </a:rPr>
              <a:t>attitude</a:t>
            </a:r>
            <a:r>
              <a:rPr lang="it-IT" dirty="0" smtClean="0">
                <a:latin typeface="Eras Bold ITC" pitchFamily="34" charset="0"/>
              </a:rPr>
              <a:t> be </a:t>
            </a:r>
            <a:r>
              <a:rPr lang="it-IT" dirty="0" err="1" smtClean="0">
                <a:latin typeface="Eras Bold ITC" pitchFamily="34" charset="0"/>
              </a:rPr>
              <a:t>induced</a:t>
            </a:r>
            <a:r>
              <a:rPr lang="it-IT" dirty="0" smtClean="0">
                <a:latin typeface="Eras Bold ITC" pitchFamily="34" charset="0"/>
              </a:rPr>
              <a:t> </a:t>
            </a:r>
            <a:r>
              <a:rPr lang="it-IT" dirty="0" err="1" smtClean="0">
                <a:latin typeface="Eras Bold ITC" pitchFamily="34" charset="0"/>
              </a:rPr>
              <a:t>through</a:t>
            </a:r>
            <a:r>
              <a:rPr lang="it-IT" dirty="0" smtClean="0">
                <a:latin typeface="Eras Bold ITC" pitchFamily="34" charset="0"/>
              </a:rPr>
              <a:t> policy </a:t>
            </a:r>
            <a:r>
              <a:rPr lang="it-IT" dirty="0" err="1" smtClean="0">
                <a:latin typeface="Eras Bold ITC" pitchFamily="34" charset="0"/>
              </a:rPr>
              <a:t>intervention</a:t>
            </a:r>
            <a:r>
              <a:rPr lang="it-IT" dirty="0" smtClean="0">
                <a:latin typeface="Eras Bold ITC" pitchFamily="34" charset="0"/>
              </a:rPr>
              <a:t>?</a:t>
            </a:r>
            <a:endParaRPr lang="it-IT" dirty="0">
              <a:latin typeface="Eras Bold ITC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89467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u="sng" dirty="0" err="1" smtClean="0"/>
              <a:t>From</a:t>
            </a:r>
            <a:r>
              <a:rPr lang="it-IT" u="sng" dirty="0" smtClean="0"/>
              <a:t> positive </a:t>
            </a:r>
            <a:r>
              <a:rPr lang="it-IT" u="sng" dirty="0" err="1" smtClean="0"/>
              <a:t>to</a:t>
            </a:r>
            <a:r>
              <a:rPr lang="it-IT" u="sng" dirty="0" smtClean="0"/>
              <a:t> normative</a:t>
            </a:r>
            <a:endParaRPr lang="it-IT" u="sng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685800" y="2209800"/>
            <a:ext cx="7772400" cy="1647828"/>
          </a:xfrm>
        </p:spPr>
        <p:txBody>
          <a:bodyPr/>
          <a:lstStyle/>
          <a:p>
            <a:r>
              <a:rPr lang="it-IT" sz="2800" dirty="0" err="1" smtClean="0"/>
              <a:t>Districts</a:t>
            </a:r>
            <a:r>
              <a:rPr lang="it-IT" sz="2800" dirty="0" smtClean="0"/>
              <a:t>, </a:t>
            </a:r>
            <a:r>
              <a:rPr lang="it-IT" sz="2800" dirty="0" err="1" smtClean="0"/>
              <a:t>filières</a:t>
            </a:r>
            <a:r>
              <a:rPr lang="it-IT" sz="2800" dirty="0" smtClean="0"/>
              <a:t>, </a:t>
            </a:r>
            <a:r>
              <a:rPr lang="it-IT" sz="2800" dirty="0" err="1" smtClean="0"/>
              <a:t>firm</a:t>
            </a:r>
            <a:r>
              <a:rPr lang="it-IT" sz="2800" dirty="0" smtClean="0"/>
              <a:t> </a:t>
            </a:r>
            <a:r>
              <a:rPr lang="it-IT" sz="2800" dirty="0" err="1" smtClean="0"/>
              <a:t>cooperation</a:t>
            </a:r>
            <a:r>
              <a:rPr lang="it-IT" sz="2800" dirty="0" smtClean="0"/>
              <a:t>, </a:t>
            </a:r>
            <a:r>
              <a:rPr lang="it-IT" sz="2800" dirty="0" err="1" smtClean="0"/>
              <a:t>from</a:t>
            </a:r>
            <a:r>
              <a:rPr lang="it-IT" sz="2800" dirty="0" smtClean="0"/>
              <a:t> </a:t>
            </a:r>
            <a:r>
              <a:rPr lang="it-IT" sz="2800" dirty="0" err="1" smtClean="0"/>
              <a:t>spontaneous</a:t>
            </a:r>
            <a:r>
              <a:rPr lang="it-IT" sz="2800" dirty="0" smtClean="0"/>
              <a:t> </a:t>
            </a:r>
            <a:r>
              <a:rPr lang="it-IT" sz="2800" dirty="0" err="1" smtClean="0"/>
              <a:t>phenomena</a:t>
            </a:r>
            <a:r>
              <a:rPr lang="it-IT" sz="2800" dirty="0" smtClean="0"/>
              <a:t> </a:t>
            </a:r>
            <a:r>
              <a:rPr lang="it-IT" sz="2800" dirty="0" err="1" smtClean="0"/>
              <a:t>become</a:t>
            </a:r>
            <a:r>
              <a:rPr lang="it-IT" sz="2800" dirty="0" smtClean="0"/>
              <a:t> </a:t>
            </a:r>
            <a:r>
              <a:rPr lang="it-IT" sz="2800" dirty="0" err="1" smtClean="0"/>
              <a:t>categories</a:t>
            </a:r>
            <a:r>
              <a:rPr lang="it-IT" sz="2800" dirty="0" smtClean="0"/>
              <a:t> </a:t>
            </a:r>
            <a:r>
              <a:rPr lang="it-IT" sz="2800" dirty="0" err="1" smtClean="0"/>
              <a:t>of</a:t>
            </a:r>
            <a:r>
              <a:rPr lang="it-IT" sz="2800" dirty="0" smtClean="0"/>
              <a:t> policy </a:t>
            </a:r>
            <a:r>
              <a:rPr lang="it-IT" sz="2800" dirty="0" err="1" smtClean="0"/>
              <a:t>intervention</a:t>
            </a:r>
            <a:endParaRPr lang="it-IT" sz="2800" dirty="0"/>
          </a:p>
        </p:txBody>
      </p:sp>
      <p:sp>
        <p:nvSpPr>
          <p:cNvPr id="4" name="Freccia in giù 3"/>
          <p:cNvSpPr/>
          <p:nvPr/>
        </p:nvSpPr>
        <p:spPr bwMode="auto">
          <a:xfrm>
            <a:off x="3214678" y="3929066"/>
            <a:ext cx="2428892" cy="928694"/>
          </a:xfrm>
          <a:prstGeom prst="downArrow">
            <a:avLst/>
          </a:prstGeom>
          <a:solidFill>
            <a:srgbClr val="FF9900">
              <a:alpha val="5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 flipH="1">
            <a:off x="1000100" y="5214950"/>
            <a:ext cx="71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rgbClr val="002060"/>
                </a:solidFill>
                <a:latin typeface="+mn-lt"/>
              </a:rPr>
              <a:t>Firms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,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associations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,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branches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of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government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are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awarded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resources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and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benefits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in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exchange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for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commitment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srgbClr val="002060"/>
                </a:solidFill>
                <a:latin typeface="+mn-lt"/>
              </a:rPr>
              <a:t>to</a:t>
            </a:r>
            <a:r>
              <a:rPr lang="it-IT" dirty="0" smtClean="0">
                <a:solidFill>
                  <a:srgbClr val="002060"/>
                </a:solidFill>
                <a:latin typeface="+mn-lt"/>
              </a:rPr>
              <a:t> cooperate</a:t>
            </a:r>
            <a:endParaRPr lang="it-IT" dirty="0">
              <a:solidFill>
                <a:srgbClr val="002060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85786" y="785794"/>
            <a:ext cx="7772400" cy="1143000"/>
          </a:xfrm>
        </p:spPr>
        <p:txBody>
          <a:bodyPr/>
          <a:lstStyle/>
          <a:p>
            <a:r>
              <a:rPr lang="it-IT" dirty="0" err="1" smtClean="0"/>
              <a:t>Several</a:t>
            </a:r>
            <a:r>
              <a:rPr lang="it-IT" dirty="0" smtClean="0"/>
              <a:t> </a:t>
            </a:r>
            <a:r>
              <a:rPr lang="it-IT" b="1" dirty="0" smtClean="0"/>
              <a:t>Policy </a:t>
            </a:r>
            <a:r>
              <a:rPr lang="it-IT" b="1" dirty="0" err="1" smtClean="0"/>
              <a:t>instruments</a:t>
            </a:r>
            <a:r>
              <a:rPr lang="it-IT" b="1" dirty="0" smtClean="0"/>
              <a:t> </a:t>
            </a:r>
            <a:r>
              <a:rPr lang="it-IT" dirty="0" err="1" smtClean="0"/>
              <a:t>that</a:t>
            </a:r>
            <a:r>
              <a:rPr lang="it-IT" dirty="0" smtClean="0"/>
              <a:t> </a:t>
            </a:r>
            <a:r>
              <a:rPr lang="it-IT" dirty="0" err="1" smtClean="0"/>
              <a:t>aim</a:t>
            </a:r>
            <a:r>
              <a:rPr lang="it-IT" dirty="0" smtClean="0"/>
              <a:t> at </a:t>
            </a:r>
            <a:r>
              <a:rPr lang="it-IT" dirty="0" err="1" smtClean="0"/>
              <a:t>inducing</a:t>
            </a:r>
            <a:r>
              <a:rPr lang="it-IT" dirty="0" smtClean="0"/>
              <a:t> social capital in </a:t>
            </a:r>
            <a:r>
              <a:rPr lang="it-IT" dirty="0" err="1" smtClean="0"/>
              <a:t>networks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</a:t>
            </a:r>
            <a:r>
              <a:rPr lang="it-IT" dirty="0" err="1" smtClean="0"/>
              <a:t>firms</a:t>
            </a:r>
            <a:r>
              <a:rPr lang="it-IT" dirty="0" smtClean="0"/>
              <a:t> </a:t>
            </a:r>
            <a:r>
              <a:rPr lang="it-IT" dirty="0" err="1" smtClean="0"/>
              <a:t>have</a:t>
            </a:r>
            <a:r>
              <a:rPr lang="it-IT" dirty="0" smtClean="0"/>
              <a:t> </a:t>
            </a:r>
            <a:r>
              <a:rPr lang="it-IT" dirty="0" err="1" smtClean="0"/>
              <a:t>been</a:t>
            </a:r>
            <a:r>
              <a:rPr lang="it-IT" dirty="0" smtClean="0"/>
              <a:t> </a:t>
            </a:r>
            <a:r>
              <a:rPr lang="it-IT" dirty="0" err="1" smtClean="0"/>
              <a:t>active</a:t>
            </a:r>
            <a:r>
              <a:rPr lang="it-IT" dirty="0" smtClean="0"/>
              <a:t> in Italy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57224" y="2643182"/>
            <a:ext cx="7772400" cy="1828800"/>
          </a:xfrm>
        </p:spPr>
        <p:txBody>
          <a:bodyPr/>
          <a:lstStyle/>
          <a:p>
            <a:r>
              <a:rPr lang="it-IT" sz="2400" dirty="0" smtClean="0"/>
              <a:t>1997 – 2004   Patti Territoriali</a:t>
            </a:r>
          </a:p>
          <a:p>
            <a:r>
              <a:rPr lang="it-IT" sz="2400" dirty="0" smtClean="0"/>
              <a:t>2003 – 2010   Progetti Integrati Territoriali</a:t>
            </a:r>
          </a:p>
          <a:p>
            <a:r>
              <a:rPr lang="it-IT" sz="2400" dirty="0" smtClean="0"/>
              <a:t>2005 – </a:t>
            </a:r>
            <a:r>
              <a:rPr lang="it-IT" sz="2400" dirty="0" err="1" smtClean="0"/>
              <a:t>today</a:t>
            </a:r>
            <a:r>
              <a:rPr lang="it-IT" sz="2400" dirty="0" smtClean="0"/>
              <a:t>  Distretti Tecnologici  </a:t>
            </a:r>
          </a:p>
          <a:p>
            <a:r>
              <a:rPr lang="it-IT" sz="2400" dirty="0" smtClean="0"/>
              <a:t>2010 -  </a:t>
            </a:r>
            <a:r>
              <a:rPr lang="it-IT" sz="2400" dirty="0" err="1" smtClean="0"/>
              <a:t>today</a:t>
            </a:r>
            <a:r>
              <a:rPr lang="it-IT" sz="2400" dirty="0" smtClean="0"/>
              <a:t>  Reti d’Impresa</a:t>
            </a:r>
          </a:p>
          <a:p>
            <a:endParaRPr lang="it-IT" sz="2400" dirty="0" smtClean="0"/>
          </a:p>
          <a:p>
            <a:endParaRPr lang="it-IT" sz="24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00100" y="5143512"/>
            <a:ext cx="71717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…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all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attempts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at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reproducing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the collaborative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conditions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that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make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groups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of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firms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it-IT" dirty="0" err="1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collectively</a:t>
            </a:r>
            <a:r>
              <a:rPr lang="it-IT" dirty="0" smtClean="0">
                <a:solidFill>
                  <a:schemeClr val="accent2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more competitive</a:t>
            </a:r>
            <a:endParaRPr lang="it-IT" dirty="0"/>
          </a:p>
        </p:txBody>
      </p:sp>
    </p:spTree>
    <p:extLst>
      <p:ext uri="{BB962C8B-B14F-4D97-AF65-F5344CB8AC3E}">
        <p14:creationId xmlns="" xmlns:p14="http://schemas.microsoft.com/office/powerpoint/2010/main" val="98710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 sz="3200" b="1" dirty="0" smtClean="0">
                <a:solidFill>
                  <a:srgbClr val="00279F"/>
                </a:solidFill>
                <a:latin typeface="Arial" charset="0"/>
              </a:rPr>
              <a:t>Patti </a:t>
            </a:r>
            <a:r>
              <a:rPr lang="en-GB" sz="3200" b="1" dirty="0" err="1" smtClean="0">
                <a:solidFill>
                  <a:srgbClr val="00279F"/>
                </a:solidFill>
                <a:latin typeface="Arial" charset="0"/>
              </a:rPr>
              <a:t>Territoriali</a:t>
            </a:r>
            <a:r>
              <a:rPr lang="en-GB" sz="3200" b="1" dirty="0" smtClean="0">
                <a:solidFill>
                  <a:srgbClr val="00279F"/>
                </a:solidFill>
                <a:latin typeface="Arial" charset="0"/>
              </a:rPr>
              <a:t> to </a:t>
            </a:r>
            <a:r>
              <a:rPr lang="en-GB" sz="3200" b="1" dirty="0">
                <a:solidFill>
                  <a:srgbClr val="00279F"/>
                </a:solidFill>
                <a:latin typeface="Arial" charset="0"/>
              </a:rPr>
              <a:t>promote local development in Italy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7990656" cy="1303784"/>
          </a:xfrm>
          <a:solidFill>
            <a:srgbClr val="EAEC5E"/>
          </a:solidFill>
          <a:ln/>
        </p:spPr>
        <p:txBody>
          <a:bodyPr/>
          <a:lstStyle/>
          <a:p>
            <a:pPr marL="0" indent="0">
              <a:buFontTx/>
              <a:buNone/>
            </a:pPr>
            <a:r>
              <a:rPr lang="en-GB" dirty="0" smtClean="0"/>
              <a:t>financial </a:t>
            </a:r>
            <a:r>
              <a:rPr lang="en-GB" dirty="0"/>
              <a:t>incentives to a group of locally based and integrated projects designed by a coalition of local actors </a:t>
            </a:r>
          </a:p>
          <a:p>
            <a:pPr marL="0" indent="0"/>
            <a:r>
              <a:rPr lang="en-GB" dirty="0"/>
              <a:t> 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705352" y="4869160"/>
            <a:ext cx="7986052" cy="1296144"/>
          </a:xfrm>
          <a:solidFill>
            <a:srgbClr val="A3F25F"/>
          </a:solidFill>
          <a:ln/>
        </p:spPr>
        <p:txBody>
          <a:bodyPr/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en-GB" sz="2600" dirty="0" smtClean="0"/>
              <a:t>230 Patti funded, </a:t>
            </a:r>
            <a:r>
              <a:rPr lang="en-GB" sz="2600" dirty="0"/>
              <a:t>after bidding </a:t>
            </a:r>
            <a:r>
              <a:rPr lang="en-GB" sz="2600" dirty="0" smtClean="0"/>
              <a:t>process, in </a:t>
            </a:r>
            <a:r>
              <a:rPr lang="en-GB" sz="2600" dirty="0"/>
              <a:t>subsequent generations </a:t>
            </a:r>
            <a:r>
              <a:rPr lang="en-GB" sz="2600" dirty="0" smtClean="0"/>
              <a:t>between </a:t>
            </a:r>
            <a:r>
              <a:rPr lang="en-GB" sz="2600" dirty="0"/>
              <a:t>1997/8 </a:t>
            </a:r>
            <a:r>
              <a:rPr lang="en-GB" sz="2600" dirty="0" smtClean="0"/>
              <a:t>and 2001 – total value of 5.5 Billion (current) Euro  </a:t>
            </a:r>
            <a:endParaRPr lang="en-GB" sz="2600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83568" y="1988840"/>
            <a:ext cx="7990656" cy="1368152"/>
          </a:xfrm>
          <a:prstGeom prst="rect">
            <a:avLst/>
          </a:prstGeom>
          <a:solidFill>
            <a:srgbClr val="EAEC5E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95250" indent="3175" algn="l" rtl="0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rgbClr val="000099"/>
                </a:solidFill>
                <a:latin typeface="+mn-lt"/>
                <a:ea typeface="+mn-ea"/>
                <a:cs typeface="+mn-cs"/>
              </a:defRPr>
            </a:lvl1pPr>
            <a:lvl2pPr marL="860425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000099"/>
                </a:solidFill>
                <a:latin typeface="+mn-lt"/>
              </a:defRPr>
            </a:lvl2pPr>
            <a:lvl3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000099"/>
                </a:solidFill>
                <a:latin typeface="+mn-lt"/>
              </a:defRPr>
            </a:lvl3pPr>
            <a:lvl4pPr marL="16986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000099"/>
                </a:solidFill>
                <a:latin typeface="+mn-lt"/>
              </a:defRPr>
            </a:lvl4pPr>
            <a:lvl5pPr marL="21177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5pPr>
            <a:lvl6pPr marL="257492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6pPr>
            <a:lvl7pPr marL="303212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7pPr>
            <a:lvl8pPr marL="348932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8pPr>
            <a:lvl9pPr marL="394652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9pPr>
          </a:lstStyle>
          <a:p>
            <a:pPr marL="0" indent="0"/>
            <a:r>
              <a:rPr lang="en-GB" sz="2600" dirty="0" smtClean="0"/>
              <a:t>financial incentives awarded to a group of locally-based firms: integrated investment plan designed by a coalition of local actors 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88172" y="3501008"/>
            <a:ext cx="7990656" cy="1224136"/>
          </a:xfrm>
          <a:prstGeom prst="rect">
            <a:avLst/>
          </a:prstGeom>
          <a:solidFill>
            <a:srgbClr val="CCFF66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95250" indent="3175" algn="l" rtl="0" eaLnBrk="0" fontAlgn="base" hangingPunct="0">
              <a:spcBef>
                <a:spcPct val="20000"/>
              </a:spcBef>
              <a:spcAft>
                <a:spcPct val="0"/>
              </a:spcAft>
              <a:defRPr sz="2800">
                <a:solidFill>
                  <a:srgbClr val="000099"/>
                </a:solidFill>
                <a:latin typeface="+mn-lt"/>
                <a:ea typeface="+mn-ea"/>
                <a:cs typeface="+mn-cs"/>
              </a:defRPr>
            </a:lvl1pPr>
            <a:lvl2pPr marL="860425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000099"/>
                </a:solidFill>
                <a:latin typeface="+mn-lt"/>
              </a:defRPr>
            </a:lvl2pPr>
            <a:lvl3pPr marL="12795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000099"/>
                </a:solidFill>
                <a:latin typeface="+mn-lt"/>
              </a:defRPr>
            </a:lvl3pPr>
            <a:lvl4pPr marL="16986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rgbClr val="000099"/>
                </a:solidFill>
                <a:latin typeface="+mn-lt"/>
              </a:defRPr>
            </a:lvl4pPr>
            <a:lvl5pPr marL="211772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5pPr>
            <a:lvl6pPr marL="257492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6pPr>
            <a:lvl7pPr marL="303212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7pPr>
            <a:lvl8pPr marL="348932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8pPr>
            <a:lvl9pPr marL="3946525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rgbClr val="000099"/>
                </a:solidFill>
                <a:latin typeface="+mn-lt"/>
              </a:defRPr>
            </a:lvl9pPr>
          </a:lstStyle>
          <a:p>
            <a:pPr marL="0" indent="0"/>
            <a:r>
              <a:rPr lang="en-GB" sz="2600" dirty="0" smtClean="0"/>
              <a:t>“</a:t>
            </a:r>
            <a:r>
              <a:rPr lang="en-GB" sz="2600" dirty="0" err="1" smtClean="0"/>
              <a:t>Patto</a:t>
            </a:r>
            <a:r>
              <a:rPr lang="en-GB" sz="2600" dirty="0" smtClean="0"/>
              <a:t>” consisted of a package of grants to firms’ investment and of (up to a max of 30%) infrastructure operations</a:t>
            </a:r>
          </a:p>
        </p:txBody>
      </p:sp>
    </p:spTree>
    <p:extLst>
      <p:ext uri="{BB962C8B-B14F-4D97-AF65-F5344CB8AC3E}">
        <p14:creationId xmlns="" xmlns:p14="http://schemas.microsoft.com/office/powerpoint/2010/main" val="1003425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1990- </a:t>
            </a:r>
            <a:r>
              <a:rPr lang="it-IT" dirty="0" err="1" smtClean="0"/>
              <a:t>Territorial</a:t>
            </a:r>
            <a:r>
              <a:rPr lang="it-IT" dirty="0" smtClean="0"/>
              <a:t> </a:t>
            </a:r>
            <a:r>
              <a:rPr lang="it-IT" dirty="0" err="1" smtClean="0"/>
              <a:t>Pacts</a:t>
            </a:r>
            <a:r>
              <a:rPr lang="it-IT" dirty="0" smtClean="0"/>
              <a:t> for industrial </a:t>
            </a:r>
            <a:r>
              <a:rPr lang="it-IT" dirty="0" err="1" smtClean="0"/>
              <a:t>development</a:t>
            </a:r>
            <a:endParaRPr lang="it-IT" dirty="0"/>
          </a:p>
        </p:txBody>
      </p:sp>
      <p:graphicFrame>
        <p:nvGraphicFramePr>
          <p:cNvPr id="8" name="Tabella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9377216"/>
              </p:ext>
            </p:extLst>
          </p:nvPr>
        </p:nvGraphicFramePr>
        <p:xfrm>
          <a:off x="1115616" y="2132856"/>
          <a:ext cx="7272808" cy="43924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98446"/>
                <a:gridCol w="432583"/>
                <a:gridCol w="729984"/>
                <a:gridCol w="1013868"/>
                <a:gridCol w="1013868"/>
                <a:gridCol w="784059"/>
              </a:tblGrid>
              <a:tr h="542050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it-IT" sz="1600" u="none" strike="noStrike" dirty="0">
                          <a:effectLst/>
                        </a:rPr>
                        <a:t>I PATTI TERRITORIALI APPROVATI: DATI DI SINTESI RICAVATI DAI PROGETTI</a:t>
                      </a:r>
                      <a:endParaRPr lang="it-IT" sz="16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188568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500" u="none" strike="noStrike">
                          <a:effectLst/>
                        </a:rPr>
                        <a:t> </a:t>
                      </a:r>
                      <a:endParaRPr lang="it-IT" sz="5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4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4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4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4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it-IT" sz="4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</a:tr>
              <a:tr h="188568"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u="none" strike="noStrike">
                          <a:effectLst/>
                        </a:rPr>
                        <a:t> </a:t>
                      </a:r>
                      <a:endParaRPr lang="it-IT" sz="5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500" u="none" strike="noStrike">
                          <a:effectLst/>
                        </a:rPr>
                        <a:t>N° </a:t>
                      </a:r>
                      <a:endParaRPr lang="it-IT" sz="5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it-IT" sz="500" u="none" strike="noStrike">
                          <a:effectLst/>
                        </a:rPr>
                        <a:t>TOTALE</a:t>
                      </a:r>
                      <a:endParaRPr lang="it-IT" sz="5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08462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500" u="none" strike="noStrike">
                          <a:effectLst/>
                        </a:rPr>
                        <a:t> </a:t>
                      </a:r>
                      <a:endParaRPr lang="it-IT" sz="5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500" u="none" strike="noStrike" dirty="0">
                          <a:effectLst/>
                        </a:rPr>
                        <a:t> </a:t>
                      </a:r>
                      <a:endParaRPr lang="it-IT" sz="5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N° iniziative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Investimenti </a:t>
                      </a:r>
                      <a:r>
                        <a:rPr lang="it-IT" sz="1000" u="none" strike="noStrike" dirty="0" smtClean="0">
                          <a:effectLst/>
                        </a:rPr>
                        <a:t>000 euro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>
                          <a:effectLst/>
                        </a:rPr>
                        <a:t>Agevolazioni </a:t>
                      </a:r>
                      <a:r>
                        <a:rPr lang="it-IT" sz="1000" u="none" strike="noStrike" dirty="0" smtClean="0">
                          <a:effectLst/>
                        </a:rPr>
                        <a:t>000 euro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t-IT" sz="1000" u="none" strike="noStrike" dirty="0" smtClean="0">
                          <a:effectLst/>
                        </a:rPr>
                        <a:t>Occupazione </a:t>
                      </a:r>
                      <a:r>
                        <a:rPr lang="it-IT" sz="1000" u="none" strike="noStrike" dirty="0">
                          <a:effectLst/>
                        </a:rPr>
                        <a:t>a regime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</a:tr>
              <a:tr h="287341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500" u="none" strike="noStrike">
                          <a:effectLst/>
                        </a:rPr>
                        <a:t>Patti con procedura Nazionale</a:t>
                      </a:r>
                      <a:endParaRPr lang="it-IT" sz="5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400" u="none" strike="noStrike">
                          <a:effectLst/>
                        </a:rPr>
                        <a:t> </a:t>
                      </a:r>
                      <a:endParaRPr lang="it-IT" sz="4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it-IT" sz="4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it-IT" sz="4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it-IT" sz="4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400" u="none" strike="noStrike">
                          <a:effectLst/>
                        </a:rPr>
                        <a:t> </a:t>
                      </a:r>
                      <a:endParaRPr lang="it-IT" sz="4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28734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Patti 1° generazione</a:t>
                      </a:r>
                      <a:endParaRPr lang="it-IT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12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434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513.507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371.179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6.984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28734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Patti 2° generazione</a:t>
                      </a:r>
                      <a:endParaRPr lang="it-IT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39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2.000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3.019.079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1.277.708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21.703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28734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Patti 10-10-99</a:t>
                      </a:r>
                      <a:endParaRPr lang="it-IT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28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1.021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1.589.236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1.002.745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10.959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28734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Patti 31-12-99</a:t>
                      </a:r>
                      <a:endParaRPr lang="it-IT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7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254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405.762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164.952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2.217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28734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Agricoli</a:t>
                      </a:r>
                      <a:endParaRPr lang="it-IT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91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4.977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2.188.395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1.385.765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19.860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28734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Calamità naturali</a:t>
                      </a:r>
                      <a:endParaRPr lang="it-IT" sz="11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32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2.178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2.825.677</a:t>
                      </a:r>
                      <a:endParaRPr lang="it-IT" sz="1000" b="0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901.973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14.064</a:t>
                      </a:r>
                      <a:endParaRPr lang="it-IT" sz="1000" b="0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28734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TOTALE   Patti Territoriali Nazionali</a:t>
                      </a:r>
                      <a:endParaRPr lang="it-IT" sz="11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209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10.864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10.541.656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5.104.322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75.787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287341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PATTI EUROPEI (PTO)</a:t>
                      </a:r>
                      <a:endParaRPr lang="it-IT" sz="11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10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2.025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745.710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380.764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8.434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18938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 </a:t>
                      </a:r>
                      <a:endParaRPr lang="it-IT" sz="11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 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 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 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 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  <a:tr h="189384">
                <a:tc>
                  <a:txBody>
                    <a:bodyPr/>
                    <a:lstStyle/>
                    <a:p>
                      <a:pPr algn="l" fontAlgn="b"/>
                      <a:r>
                        <a:rPr lang="it-IT" sz="1100" u="none" strike="noStrike" dirty="0">
                          <a:effectLst/>
                        </a:rPr>
                        <a:t>TOTALE   Patti Territoriali</a:t>
                      </a:r>
                      <a:endParaRPr lang="it-IT" sz="1100" b="1" i="1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219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12.889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>
                          <a:effectLst/>
                        </a:rPr>
                        <a:t>11.287.366</a:t>
                      </a:r>
                      <a:endParaRPr lang="it-IT" sz="1000" b="1" i="0" u="none" strike="noStrike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5.485.086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  <a:tc>
                  <a:txBody>
                    <a:bodyPr/>
                    <a:lstStyle/>
                    <a:p>
                      <a:pPr lvl="0" algn="r" fontAlgn="b"/>
                      <a:r>
                        <a:rPr lang="it-IT" sz="1000" u="none" strike="noStrike" dirty="0">
                          <a:effectLst/>
                        </a:rPr>
                        <a:t>84.221</a:t>
                      </a:r>
                      <a:endParaRPr lang="it-IT" sz="1000" b="1" i="0" u="none" strike="noStrike" dirty="0">
                        <a:effectLst/>
                        <a:latin typeface="Arial"/>
                      </a:endParaRPr>
                    </a:p>
                  </a:txBody>
                  <a:tcPr marL="4224" marR="4224" marT="4224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38348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5508625" y="836613"/>
            <a:ext cx="2949575" cy="915987"/>
          </a:xfrm>
        </p:spPr>
        <p:txBody>
          <a:bodyPr>
            <a:normAutofit fontScale="90000"/>
          </a:bodyPr>
          <a:lstStyle/>
          <a:p>
            <a:r>
              <a:rPr lang="it-IT" sz="2400" dirty="0" smtClean="0"/>
              <a:t>Patti Territoriali</a:t>
            </a:r>
            <a:r>
              <a:rPr lang="it-IT" sz="2400" dirty="0"/>
              <a:t/>
            </a:r>
            <a:br>
              <a:rPr lang="it-IT" sz="2400" dirty="0"/>
            </a:br>
            <a:r>
              <a:rPr lang="it-IT" sz="2400" dirty="0" err="1" smtClean="0"/>
              <a:t>coverage</a:t>
            </a:r>
            <a:r>
              <a:rPr lang="it-IT" sz="2400" dirty="0" smtClean="0"/>
              <a:t> </a:t>
            </a:r>
            <a:r>
              <a:rPr lang="it-IT" sz="2400" dirty="0" err="1" smtClean="0"/>
              <a:t>of</a:t>
            </a:r>
            <a:r>
              <a:rPr lang="it-IT" sz="2400" dirty="0" smtClean="0"/>
              <a:t> the </a:t>
            </a:r>
            <a:r>
              <a:rPr lang="it-IT" sz="2400" dirty="0" err="1" smtClean="0"/>
              <a:t>Italian</a:t>
            </a:r>
            <a:r>
              <a:rPr lang="it-IT" sz="2400" dirty="0" smtClean="0"/>
              <a:t> </a:t>
            </a:r>
            <a:r>
              <a:rPr lang="it-IT" sz="2400" dirty="0" err="1" smtClean="0"/>
              <a:t>territory</a:t>
            </a:r>
            <a:endParaRPr lang="it-IT" sz="2400" dirty="0"/>
          </a:p>
        </p:txBody>
      </p:sp>
      <p:pic>
        <p:nvPicPr>
          <p:cNvPr id="20487" name="Picture 7" descr="patti tipo a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0"/>
            <a:ext cx="5016500" cy="7316788"/>
          </a:xfrm>
          <a:noFill/>
          <a:ln/>
        </p:spPr>
      </p:pic>
    </p:spTree>
    <p:extLst>
      <p:ext uri="{BB962C8B-B14F-4D97-AF65-F5344CB8AC3E}">
        <p14:creationId xmlns="" xmlns:p14="http://schemas.microsoft.com/office/powerpoint/2010/main" val="207348787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>
            <a:alpha val="50000"/>
          </a:srgbClr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923</TotalTime>
  <Words>1346</Words>
  <Application>Microsoft Office PowerPoint</Application>
  <PresentationFormat>Presentazione su schermo (4:3)</PresentationFormat>
  <Paragraphs>222</Paragraphs>
  <Slides>28</Slides>
  <Notes>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28</vt:i4>
      </vt:variant>
    </vt:vector>
  </HeadingPairs>
  <TitlesOfParts>
    <vt:vector size="30" baseType="lpstr">
      <vt:lpstr>Struttura predefinita</vt:lpstr>
      <vt:lpstr>Document</vt:lpstr>
      <vt:lpstr> Social capital and upgrading of Small enterprise networks: what have we learned? </vt:lpstr>
      <vt:lpstr>INDEX</vt:lpstr>
      <vt:lpstr>Social Capital in social science</vt:lpstr>
      <vt:lpstr>Social capital and regional development policy in Italy</vt:lpstr>
      <vt:lpstr>From positive to normative</vt:lpstr>
      <vt:lpstr>Several Policy instruments that aim at inducing social capital in networks of firms have been active in Italy</vt:lpstr>
      <vt:lpstr>Patti Territoriali to promote local development in Italy</vt:lpstr>
      <vt:lpstr>1990- Territorial Pacts for industrial development</vt:lpstr>
      <vt:lpstr>Patti Territoriali coverage of the Italian territory</vt:lpstr>
      <vt:lpstr>Grado di copertura territoriale</vt:lpstr>
      <vt:lpstr>Grado di copertura territoriale</vt:lpstr>
      <vt:lpstr>Grado di copertura territoriale</vt:lpstr>
      <vt:lpstr>Grado di copertura territoriale</vt:lpstr>
      <vt:lpstr>Diapositiva 14</vt:lpstr>
      <vt:lpstr>Diapositiva 15</vt:lpstr>
      <vt:lpstr>THEMATIC MAP OF ITPs:  SECTOR FOCUS OF CORE OBJECTIVES</vt:lpstr>
      <vt:lpstr>A new generation of policy tools does not award incentives directly to firms</vt:lpstr>
      <vt:lpstr>Distretti Tecnologici</vt:lpstr>
      <vt:lpstr>Distretti Tecnologici  </vt:lpstr>
      <vt:lpstr>Diapositiva 20</vt:lpstr>
      <vt:lpstr>Diapositiva 21</vt:lpstr>
      <vt:lpstr>Diapositiva 22</vt:lpstr>
      <vt:lpstr>Sector Distribution and size of Contratti di Rete</vt:lpstr>
      <vt:lpstr>Summing up: Policy Trajectory over time</vt:lpstr>
      <vt:lpstr>What have we learned about producer groups-coalitions? </vt:lpstr>
      <vt:lpstr>What have we learned about producer groups?  Findings more specific to Agri-Food-Processing </vt:lpstr>
      <vt:lpstr>What we have learned on the effectiveness of policies promoting productive coalitions-groups</vt:lpstr>
      <vt:lpstr>Obrigado / Thank You / Grazie</vt:lpstr>
    </vt:vector>
  </TitlesOfParts>
  <Company>Ministero Economia e Finanze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acquavivaf</dc:creator>
  <cp:lastModifiedBy>Your User Name</cp:lastModifiedBy>
  <cp:revision>80</cp:revision>
  <dcterms:created xsi:type="dcterms:W3CDTF">2006-06-15T09:03:00Z</dcterms:created>
  <dcterms:modified xsi:type="dcterms:W3CDTF">2012-09-28T10:49:34Z</dcterms:modified>
</cp:coreProperties>
</file>