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7" r:id="rId3"/>
    <p:sldId id="291" r:id="rId4"/>
    <p:sldId id="288" r:id="rId5"/>
    <p:sldId id="289" r:id="rId6"/>
    <p:sldId id="293" r:id="rId7"/>
    <p:sldId id="292" r:id="rId8"/>
    <p:sldId id="265" r:id="rId9"/>
    <p:sldId id="290" r:id="rId10"/>
  </p:sldIdLst>
  <p:sldSz cx="9144000" cy="6858000" type="screen4x3"/>
  <p:notesSz cx="6858000" cy="9144000"/>
  <p:defaultTextStyle>
    <a:defPPr>
      <a:defRPr lang="es-P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s-P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s-PY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dirty="0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s-PY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8FEE01A-3071-4EC8-A815-BDC1EFD0C785}" type="datetimeFigureOut">
              <a:rPr lang="es-PY" smtClean="0"/>
              <a:t>27/09/2012</a:t>
            </a:fld>
            <a:endParaRPr lang="es-PY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s-PY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5065190A-93EB-46D6-8FE1-D525931E7E62}" type="slidenum">
              <a:rPr lang="es-PY" smtClean="0"/>
              <a:t>‹Nº›</a:t>
            </a:fld>
            <a:endParaRPr lang="es-PY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4572000" y="2420888"/>
            <a:ext cx="3457371" cy="1918184"/>
          </a:xfrm>
        </p:spPr>
        <p:txBody>
          <a:bodyPr>
            <a:normAutofit/>
          </a:bodyPr>
          <a:lstStyle/>
          <a:p>
            <a:r>
              <a:rPr lang="es-ES" b="1" dirty="0" smtClean="0"/>
              <a:t>Capital Social y Cadenas productivas</a:t>
            </a:r>
            <a:endParaRPr lang="es-PY" b="1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716016" y="4653136"/>
            <a:ext cx="3384376" cy="1368152"/>
          </a:xfrm>
        </p:spPr>
        <p:txBody>
          <a:bodyPr>
            <a:noAutofit/>
          </a:bodyPr>
          <a:lstStyle/>
          <a:p>
            <a:r>
              <a:rPr lang="es-ES" sz="2400" b="1" dirty="0" smtClean="0"/>
              <a:t>Logros y perspectivas  Misiones - Paraguay</a:t>
            </a:r>
            <a:endParaRPr lang="es-PY" sz="2400" b="1" dirty="0"/>
          </a:p>
        </p:txBody>
      </p:sp>
    </p:spTree>
    <p:extLst>
      <p:ext uri="{BB962C8B-B14F-4D97-AF65-F5344CB8AC3E}">
        <p14:creationId xmlns:p14="http://schemas.microsoft.com/office/powerpoint/2010/main" val="1346789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15616" y="620688"/>
            <a:ext cx="7416824" cy="792088"/>
          </a:xfrm>
        </p:spPr>
        <p:txBody>
          <a:bodyPr>
            <a:normAutofit/>
          </a:bodyPr>
          <a:lstStyle/>
          <a:p>
            <a:r>
              <a:rPr lang="es-ES" sz="3600" b="1" dirty="0" smtClean="0"/>
              <a:t>Contexto socioeconómico</a:t>
            </a:r>
            <a:endParaRPr lang="es-PY" sz="36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700808"/>
            <a:ext cx="8064896" cy="4608512"/>
          </a:xfrm>
        </p:spPr>
        <p:txBody>
          <a:bodyPr>
            <a:normAutofit/>
          </a:bodyPr>
          <a:lstStyle/>
          <a:p>
            <a:r>
              <a:rPr lang="es-ES" dirty="0" smtClean="0"/>
              <a:t> </a:t>
            </a:r>
            <a:r>
              <a:rPr lang="es-ES" dirty="0" smtClean="0"/>
              <a:t>Transición lenta de economía muy extensiva a sistemas productivos mas dinámicos</a:t>
            </a:r>
          </a:p>
          <a:p>
            <a:r>
              <a:rPr lang="es-ES" dirty="0" smtClean="0"/>
              <a:t>Llegada de empresas que permiten inclusión de agricultores familiares</a:t>
            </a:r>
          </a:p>
          <a:p>
            <a:r>
              <a:rPr lang="es-ES" dirty="0" smtClean="0"/>
              <a:t>Escasa capacidad de las políticas publicas de acompañar o generar dinamismo económico </a:t>
            </a:r>
          </a:p>
          <a:p>
            <a:r>
              <a:rPr lang="es-ES" dirty="0" smtClean="0"/>
              <a:t>Zona de explotaciones ganaderas híper extensivas</a:t>
            </a:r>
          </a:p>
          <a:p>
            <a:r>
              <a:rPr lang="es-ES" dirty="0" smtClean="0"/>
              <a:t>Zona expulsora de población</a:t>
            </a:r>
          </a:p>
          <a:p>
            <a:r>
              <a:rPr lang="es-ES" dirty="0" smtClean="0"/>
              <a:t>Experiencias traumáticas de asociación. Dictadura militar</a:t>
            </a:r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9420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11560" y="1700808"/>
            <a:ext cx="7920880" cy="4680520"/>
          </a:xfrm>
        </p:spPr>
        <p:txBody>
          <a:bodyPr/>
          <a:lstStyle/>
          <a:p>
            <a:r>
              <a:rPr lang="es-ES" dirty="0" smtClean="0"/>
              <a:t>Confianza: parientes, amigos y vecino</a:t>
            </a:r>
          </a:p>
          <a:p>
            <a:r>
              <a:rPr lang="es-ES" dirty="0" smtClean="0"/>
              <a:t>El “otro” como amenaza: freno a la capacidad de interactuar de forma sistémica</a:t>
            </a:r>
          </a:p>
          <a:p>
            <a:r>
              <a:rPr lang="es-ES" dirty="0" smtClean="0"/>
              <a:t>Solidaridad ocasional</a:t>
            </a:r>
          </a:p>
          <a:p>
            <a:r>
              <a:rPr lang="es-ES" dirty="0" smtClean="0"/>
              <a:t>Nula institucionalidad </a:t>
            </a:r>
          </a:p>
          <a:p>
            <a:endParaRPr lang="es-ES" dirty="0" smtClean="0"/>
          </a:p>
          <a:p>
            <a:r>
              <a:rPr lang="es-ES" dirty="0" smtClean="0"/>
              <a:t>Individualismo como estrategia de sobrevivencia</a:t>
            </a:r>
            <a:endParaRPr lang="es-PY" dirty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827584" y="692696"/>
            <a:ext cx="7776864" cy="792088"/>
          </a:xfrm>
        </p:spPr>
        <p:txBody>
          <a:bodyPr>
            <a:normAutofit/>
          </a:bodyPr>
          <a:lstStyle/>
          <a:p>
            <a:r>
              <a:rPr lang="es-ES" sz="3600" b="1" dirty="0" smtClean="0"/>
              <a:t>Contexto cultural</a:t>
            </a:r>
            <a:endParaRPr lang="es-PY" sz="3600" b="1" dirty="0"/>
          </a:p>
        </p:txBody>
      </p:sp>
    </p:spTree>
    <p:extLst>
      <p:ext uri="{BB962C8B-B14F-4D97-AF65-F5344CB8AC3E}">
        <p14:creationId xmlns:p14="http://schemas.microsoft.com/office/powerpoint/2010/main" val="267407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412776"/>
            <a:ext cx="7992888" cy="5040560"/>
          </a:xfrm>
        </p:spPr>
        <p:txBody>
          <a:bodyPr>
            <a:normAutofit/>
          </a:bodyPr>
          <a:lstStyle/>
          <a:p>
            <a:r>
              <a:rPr lang="es-ES" b="1" dirty="0" smtClean="0"/>
              <a:t>Antiguo</a:t>
            </a:r>
            <a:r>
              <a:rPr lang="es-ES" dirty="0" smtClean="0"/>
              <a:t>: </a:t>
            </a:r>
          </a:p>
          <a:p>
            <a:pPr lvl="1"/>
            <a:r>
              <a:rPr lang="es-ES" dirty="0" smtClean="0"/>
              <a:t>Ganaderos híper extensivos</a:t>
            </a:r>
          </a:p>
          <a:p>
            <a:pPr lvl="1"/>
            <a:r>
              <a:rPr lang="es-ES" dirty="0" smtClean="0"/>
              <a:t>Agricultores familiares:  la subsistencia como valor</a:t>
            </a:r>
          </a:p>
          <a:p>
            <a:pPr lvl="1"/>
            <a:r>
              <a:rPr lang="es-ES" dirty="0" smtClean="0"/>
              <a:t>El Estado proveedor</a:t>
            </a:r>
          </a:p>
          <a:p>
            <a:pPr marL="365760" lvl="1" indent="0">
              <a:buNone/>
            </a:pPr>
            <a:endParaRPr lang="es-ES" dirty="0" smtClean="0"/>
          </a:p>
          <a:p>
            <a:r>
              <a:rPr lang="es-ES" b="1" dirty="0" smtClean="0"/>
              <a:t>Actual</a:t>
            </a:r>
            <a:r>
              <a:rPr lang="es-ES" dirty="0" smtClean="0"/>
              <a:t>:</a:t>
            </a:r>
          </a:p>
          <a:p>
            <a:pPr lvl="1"/>
            <a:r>
              <a:rPr lang="es-ES" dirty="0" smtClean="0"/>
              <a:t>Ganaderos híper extensivos</a:t>
            </a:r>
          </a:p>
          <a:p>
            <a:pPr lvl="1"/>
            <a:r>
              <a:rPr lang="es-ES" dirty="0" smtClean="0"/>
              <a:t>Agricultores familiares vinculados con cadenas productivas</a:t>
            </a:r>
          </a:p>
          <a:p>
            <a:pPr lvl="1"/>
            <a:r>
              <a:rPr lang="es-ES" dirty="0" smtClean="0"/>
              <a:t>Empresas, ongs, cooperación internacional</a:t>
            </a:r>
          </a:p>
          <a:p>
            <a:pPr lvl="1"/>
            <a:r>
              <a:rPr lang="es-ES" dirty="0" smtClean="0"/>
              <a:t>Estado “mínimo” (muy erosionado)</a:t>
            </a:r>
            <a:endParaRPr lang="es-ES" dirty="0"/>
          </a:p>
          <a:p>
            <a:pPr marL="68580" indent="0">
              <a:buNone/>
            </a:pPr>
            <a:endParaRPr lang="es-ES" dirty="0" smtClean="0"/>
          </a:p>
        </p:txBody>
      </p:sp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1115616" y="476672"/>
            <a:ext cx="7416824" cy="792088"/>
          </a:xfrm>
        </p:spPr>
        <p:txBody>
          <a:bodyPr>
            <a:normAutofit/>
          </a:bodyPr>
          <a:lstStyle/>
          <a:p>
            <a:r>
              <a:rPr lang="es-ES" sz="3600" b="1" dirty="0" smtClean="0"/>
              <a:t>Sistema de actores</a:t>
            </a:r>
            <a:endParaRPr lang="es-PY" sz="3600" b="1" dirty="0"/>
          </a:p>
        </p:txBody>
      </p:sp>
    </p:spTree>
    <p:extLst>
      <p:ext uri="{BB962C8B-B14F-4D97-AF65-F5344CB8AC3E}">
        <p14:creationId xmlns:p14="http://schemas.microsoft.com/office/powerpoint/2010/main" val="378793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99592" y="764704"/>
            <a:ext cx="7488950" cy="745152"/>
          </a:xfrm>
        </p:spPr>
        <p:txBody>
          <a:bodyPr/>
          <a:lstStyle/>
          <a:p>
            <a:r>
              <a:rPr lang="es-ES" b="1" dirty="0" smtClean="0"/>
              <a:t>Cadenas productivas?</a:t>
            </a:r>
            <a:endParaRPr lang="es-PY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844824"/>
            <a:ext cx="7992888" cy="4680520"/>
          </a:xfrm>
        </p:spPr>
        <p:txBody>
          <a:bodyPr>
            <a:normAutofit fontScale="92500" lnSpcReduction="10000"/>
          </a:bodyPr>
          <a:lstStyle/>
          <a:p>
            <a:r>
              <a:rPr lang="es-ES" dirty="0" smtClean="0"/>
              <a:t>Sistema productivo para </a:t>
            </a:r>
            <a:r>
              <a:rPr lang="es-ES" b="1" dirty="0" smtClean="0"/>
              <a:t>proveer</a:t>
            </a:r>
            <a:r>
              <a:rPr lang="es-ES" dirty="0" smtClean="0"/>
              <a:t> materia prima a empresas PDP-Chile</a:t>
            </a:r>
          </a:p>
          <a:p>
            <a:endParaRPr lang="es-ES" dirty="0" smtClean="0"/>
          </a:p>
          <a:p>
            <a:r>
              <a:rPr lang="es-ES" dirty="0" smtClean="0"/>
              <a:t>Pocos eslabones: casi siempre el productor y la empresa transformadora</a:t>
            </a:r>
            <a:endParaRPr lang="es-ES" dirty="0" smtClean="0"/>
          </a:p>
          <a:p>
            <a:pPr marL="68580" indent="0">
              <a:buNone/>
            </a:pPr>
            <a:endParaRPr lang="es-ES" dirty="0" smtClean="0"/>
          </a:p>
          <a:p>
            <a:r>
              <a:rPr lang="es-ES" dirty="0" smtClean="0"/>
              <a:t>Agrícolas</a:t>
            </a:r>
          </a:p>
          <a:p>
            <a:pPr lvl="1"/>
            <a:r>
              <a:rPr lang="es-ES" dirty="0" smtClean="0"/>
              <a:t>Mburucuyá</a:t>
            </a:r>
          </a:p>
          <a:p>
            <a:pPr lvl="1"/>
            <a:r>
              <a:rPr lang="es-ES" dirty="0" smtClean="0"/>
              <a:t>Hierbas aromáticas</a:t>
            </a:r>
          </a:p>
          <a:p>
            <a:pPr lvl="1"/>
            <a:endParaRPr lang="es-ES" dirty="0" smtClean="0"/>
          </a:p>
          <a:p>
            <a:r>
              <a:rPr lang="es-ES" dirty="0" smtClean="0"/>
              <a:t>Artesanía: Lana</a:t>
            </a:r>
          </a:p>
          <a:p>
            <a:endParaRPr lang="es-ES" dirty="0" smtClean="0"/>
          </a:p>
          <a:p>
            <a:r>
              <a:rPr lang="es-ES" dirty="0" smtClean="0"/>
              <a:t>Turismo: Patrimonio histórico (jesuitas, siglo XVII)</a:t>
            </a:r>
            <a:endParaRPr lang="es-ES" dirty="0" smtClean="0"/>
          </a:p>
          <a:p>
            <a:endParaRPr lang="es-ES" dirty="0"/>
          </a:p>
          <a:p>
            <a:endParaRPr lang="es-PY" dirty="0"/>
          </a:p>
        </p:txBody>
      </p:sp>
    </p:spTree>
    <p:extLst>
      <p:ext uri="{BB962C8B-B14F-4D97-AF65-F5344CB8AC3E}">
        <p14:creationId xmlns:p14="http://schemas.microsoft.com/office/powerpoint/2010/main" val="372840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Y" dirty="0"/>
          </a:p>
        </p:txBody>
      </p:sp>
      <p:pic>
        <p:nvPicPr>
          <p:cNvPr id="3074" name="Imagen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53" y="0"/>
            <a:ext cx="618260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3929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PY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Y" dirty="0"/>
          </a:p>
        </p:txBody>
      </p:sp>
      <p:pic>
        <p:nvPicPr>
          <p:cNvPr id="2051" name="Imagen 57" descr="Descripción: fruta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80728"/>
            <a:ext cx="7056784" cy="5363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73126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692696"/>
            <a:ext cx="7005637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PY" sz="3800" b="1" dirty="0" smtClean="0"/>
              <a:t>El capital social en las cadenas</a:t>
            </a:r>
            <a:endParaRPr lang="en-US" sz="3800" b="1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628800"/>
            <a:ext cx="7920880" cy="4824536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150000"/>
              </a:lnSpc>
            </a:pPr>
            <a:r>
              <a:rPr lang="es-PY" sz="2600" dirty="0" smtClean="0"/>
              <a:t>Aumento de ingresos económicos</a:t>
            </a:r>
            <a:r>
              <a:rPr lang="es-PY" dirty="0" smtClean="0"/>
              <a:t> </a:t>
            </a:r>
            <a:endParaRPr lang="es-PY" dirty="0" smtClean="0"/>
          </a:p>
          <a:p>
            <a:pPr eaLnBrk="1" hangingPunct="1">
              <a:lnSpc>
                <a:spcPct val="150000"/>
              </a:lnSpc>
            </a:pPr>
            <a:r>
              <a:rPr lang="es-PY" sz="2600" dirty="0" smtClean="0"/>
              <a:t>Incremento de la capacidad de negociación con actores hegemónicos</a:t>
            </a:r>
          </a:p>
          <a:p>
            <a:pPr eaLnBrk="1" hangingPunct="1">
              <a:lnSpc>
                <a:spcPct val="150000"/>
              </a:lnSpc>
            </a:pPr>
            <a:r>
              <a:rPr lang="es-PY" sz="2600" dirty="0" smtClean="0"/>
              <a:t>Instrumentalización de las instituciones para acceder a “ayudas”</a:t>
            </a:r>
          </a:p>
          <a:p>
            <a:pPr eaLnBrk="1" hangingPunct="1">
              <a:lnSpc>
                <a:spcPct val="150000"/>
              </a:lnSpc>
            </a:pPr>
            <a:r>
              <a:rPr lang="es-ES" sz="2600" dirty="0" smtClean="0"/>
              <a:t>Aprendizajes varios, pero no suficientes para generar transformaciones de relevancia</a:t>
            </a:r>
          </a:p>
          <a:p>
            <a:pPr eaLnBrk="1" hangingPunct="1">
              <a:lnSpc>
                <a:spcPct val="150000"/>
              </a:lnSpc>
            </a:pPr>
            <a:r>
              <a:rPr lang="es-ES" sz="2600" dirty="0" smtClean="0"/>
              <a:t>Gran déficit de acciones colectivas </a:t>
            </a:r>
          </a:p>
          <a:p>
            <a:pPr eaLnBrk="1" hangingPunct="1">
              <a:lnSpc>
                <a:spcPct val="150000"/>
              </a:lnSpc>
            </a:pPr>
            <a:r>
              <a:rPr lang="es-ES" sz="2600" dirty="0" smtClean="0"/>
              <a:t>Alta relevancia del “catalizador externo”</a:t>
            </a:r>
            <a:endParaRPr lang="es-PY" sz="2600" dirty="0" smtClean="0"/>
          </a:p>
          <a:p>
            <a:pPr eaLnBrk="1" hangingPunct="1"/>
            <a:endParaRPr lang="es-PY" sz="2600" dirty="0" smtClean="0"/>
          </a:p>
          <a:p>
            <a:pPr eaLnBrk="1" hangingPunct="1"/>
            <a:endParaRPr lang="es-PY" sz="2600" dirty="0" smtClean="0"/>
          </a:p>
          <a:p>
            <a:pPr eaLnBrk="1" hangingPunct="1"/>
            <a:endParaRPr lang="es-PY" sz="2600" b="1" dirty="0"/>
          </a:p>
          <a:p>
            <a:pPr eaLnBrk="1" hangingPunct="1"/>
            <a:endParaRPr lang="es-PY" sz="2600" b="1" dirty="0" smtClean="0"/>
          </a:p>
        </p:txBody>
      </p:sp>
    </p:spTree>
    <p:extLst>
      <p:ext uri="{BB962C8B-B14F-4D97-AF65-F5344CB8AC3E}">
        <p14:creationId xmlns:p14="http://schemas.microsoft.com/office/powerpoint/2010/main" val="2695177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115616" y="692696"/>
            <a:ext cx="7005637" cy="6477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PY" sz="3800" b="1" dirty="0" smtClean="0"/>
              <a:t>Desafíos</a:t>
            </a:r>
            <a:endParaRPr lang="en-US" sz="3800" b="1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628800"/>
            <a:ext cx="8147248" cy="4968850"/>
          </a:xfrm>
        </p:spPr>
        <p:txBody>
          <a:bodyPr>
            <a:normAutofit/>
          </a:bodyPr>
          <a:lstStyle/>
          <a:p>
            <a:pPr eaLnBrk="1" hangingPunct="1"/>
            <a:r>
              <a:rPr lang="es-PY" sz="2600" dirty="0" smtClean="0"/>
              <a:t>Incremento de participación en las cadenas </a:t>
            </a:r>
          </a:p>
          <a:p>
            <a:pPr eaLnBrk="1" hangingPunct="1"/>
            <a:r>
              <a:rPr lang="es-ES" sz="2600" dirty="0" smtClean="0"/>
              <a:t>Aprendizajes y descubrimientos varios, pero…</a:t>
            </a:r>
          </a:p>
          <a:p>
            <a:pPr lvl="1"/>
            <a:r>
              <a:rPr lang="es-ES" dirty="0" smtClean="0"/>
              <a:t>Envejecimiento de productores</a:t>
            </a:r>
          </a:p>
          <a:p>
            <a:pPr lvl="1"/>
            <a:r>
              <a:rPr lang="es-ES" dirty="0" smtClean="0"/>
              <a:t>Alta emigración</a:t>
            </a:r>
          </a:p>
          <a:p>
            <a:pPr lvl="1"/>
            <a:r>
              <a:rPr lang="es-ES" dirty="0" smtClean="0"/>
              <a:t>Crisis del modelo productivo y cultural: crisis rural</a:t>
            </a:r>
            <a:endParaRPr lang="es-PY" dirty="0" smtClean="0"/>
          </a:p>
          <a:p>
            <a:pPr eaLnBrk="1" hangingPunct="1"/>
            <a:r>
              <a:rPr lang="es-PY" sz="2600" dirty="0" smtClean="0"/>
              <a:t>Incremento y movilización del capital social sin instituciones?</a:t>
            </a:r>
          </a:p>
          <a:p>
            <a:pPr eaLnBrk="1" hangingPunct="1"/>
            <a:r>
              <a:rPr lang="es-PY" sz="2600" dirty="0" smtClean="0"/>
              <a:t>Cadenas productivas inclusivas exitosas con el esquema tradicional del capital social?</a:t>
            </a:r>
          </a:p>
        </p:txBody>
      </p:sp>
    </p:spTree>
    <p:extLst>
      <p:ext uri="{BB962C8B-B14F-4D97-AF65-F5344CB8AC3E}">
        <p14:creationId xmlns:p14="http://schemas.microsoft.com/office/powerpoint/2010/main" val="1287015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2879</TotalTime>
  <Words>281</Words>
  <Application>Microsoft Office PowerPoint</Application>
  <PresentationFormat>Presentación en pantalla (4:3)</PresentationFormat>
  <Paragraphs>56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Austin</vt:lpstr>
      <vt:lpstr>Capital Social y Cadenas productivas</vt:lpstr>
      <vt:lpstr>Contexto socioeconómico</vt:lpstr>
      <vt:lpstr>Contexto cultural</vt:lpstr>
      <vt:lpstr>Sistema de actores</vt:lpstr>
      <vt:lpstr>Cadenas productivas?</vt:lpstr>
      <vt:lpstr>Presentación de PowerPoint</vt:lpstr>
      <vt:lpstr>Presentación de PowerPoint</vt:lpstr>
      <vt:lpstr>El capital social en las cadenas</vt:lpstr>
      <vt:lpstr>Desafíos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Boris</dc:creator>
  <cp:lastModifiedBy>Boris</cp:lastModifiedBy>
  <cp:revision>91</cp:revision>
  <dcterms:created xsi:type="dcterms:W3CDTF">2012-05-30T12:13:52Z</dcterms:created>
  <dcterms:modified xsi:type="dcterms:W3CDTF">2012-09-28T10:56:16Z</dcterms:modified>
</cp:coreProperties>
</file>