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2" r:id="rId4"/>
    <p:sldId id="293" r:id="rId5"/>
    <p:sldId id="294" r:id="rId6"/>
    <p:sldId id="258" r:id="rId7"/>
    <p:sldId id="295" r:id="rId8"/>
    <p:sldId id="268" r:id="rId9"/>
    <p:sldId id="291" r:id="rId10"/>
    <p:sldId id="289" r:id="rId11"/>
    <p:sldId id="290" r:id="rId12"/>
    <p:sldId id="297" r:id="rId13"/>
    <p:sldId id="296" r:id="rId14"/>
    <p:sldId id="298" r:id="rId15"/>
    <p:sldId id="299" r:id="rId16"/>
    <p:sldId id="269" r:id="rId17"/>
    <p:sldId id="300" r:id="rId18"/>
    <p:sldId id="301" r:id="rId19"/>
    <p:sldId id="302" r:id="rId20"/>
    <p:sldId id="303" r:id="rId21"/>
    <p:sldId id="304" r:id="rId22"/>
    <p:sldId id="305" r:id="rId23"/>
    <p:sldId id="259" r:id="rId24"/>
    <p:sldId id="265" r:id="rId25"/>
    <p:sldId id="284" r:id="rId26"/>
    <p:sldId id="266" r:id="rId27"/>
    <p:sldId id="285" r:id="rId28"/>
    <p:sldId id="267" r:id="rId29"/>
    <p:sldId id="286" r:id="rId30"/>
    <p:sldId id="271" r:id="rId31"/>
    <p:sldId id="287" r:id="rId32"/>
    <p:sldId id="272" r:id="rId33"/>
    <p:sldId id="288" r:id="rId34"/>
    <p:sldId id="274" r:id="rId35"/>
    <p:sldId id="282" r:id="rId36"/>
    <p:sldId id="270" r:id="rId37"/>
    <p:sldId id="283" r:id="rId38"/>
    <p:sldId id="260" r:id="rId39"/>
    <p:sldId id="261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4660"/>
  </p:normalViewPr>
  <p:slideViewPr>
    <p:cSldViewPr>
      <p:cViewPr varScale="1">
        <p:scale>
          <a:sx n="42" d="100"/>
          <a:sy n="42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6883C-9CA1-4FAA-BD75-70F343CD2074}" type="datetimeFigureOut">
              <a:rPr lang="en-US" smtClean="0"/>
              <a:pPr/>
              <a:t>11/8/2011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42EBA-5F46-4A81-B2FA-78E6DAC4285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2475707"/>
          </a:xfrm>
        </p:spPr>
        <p:txBody>
          <a:bodyPr>
            <a:noAutofit/>
          </a:bodyPr>
          <a:lstStyle/>
          <a:p>
            <a:r>
              <a:rPr lang="pt-BR" sz="2600" b="1" dirty="0">
                <a:latin typeface="Times New Roman" pitchFamily="18" charset="0"/>
                <a:cs typeface="Times New Roman" pitchFamily="18" charset="0"/>
              </a:rPr>
              <a:t>RENTABILIDADE POR UNIDADE DE ÁREA E POTENCIAL MULTIPLICATIVO DAS ATIVIDADES DA AGROPECUÁRIA FAMILIAR NA REGIÃO SUL DO BRASIL ENTRE 1996 E 2006 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Pesquisa</a:t>
            </a:r>
            <a:r>
              <a:rPr lang="en-US" dirty="0" smtClean="0"/>
              <a:t> </a:t>
            </a:r>
            <a:r>
              <a:rPr lang="en-US" dirty="0" err="1" smtClean="0"/>
              <a:t>Pró-Redes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Censo</a:t>
            </a:r>
            <a:r>
              <a:rPr lang="en-US" dirty="0" smtClean="0"/>
              <a:t> </a:t>
            </a:r>
            <a:r>
              <a:rPr lang="en-US" dirty="0" err="1" smtClean="0"/>
              <a:t>Agropecuário</a:t>
            </a:r>
            <a:endParaRPr lang="en-US" dirty="0" smtClean="0"/>
          </a:p>
          <a:p>
            <a:r>
              <a:rPr lang="en-US" dirty="0" smtClean="0"/>
              <a:t>IPEA - FEE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Municípios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Confiáveis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PO</a:t>
            </a:r>
            <a:endParaRPr lang="en-US" dirty="0"/>
          </a:p>
        </p:txBody>
      </p:sp>
      <p:pic>
        <p:nvPicPr>
          <p:cNvPr id="20482" name="Picture 2" descr="C:\Users\Carlos\Documents\Pesquisas\Em Proc\Reconvers Produt\Geral\Relatórios e Análises\Seg Rel\Mapa_confiaveis_PO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1327" y="1600200"/>
            <a:ext cx="424134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Municípios</a:t>
            </a:r>
            <a:r>
              <a:rPr lang="en-US" dirty="0" smtClean="0"/>
              <a:t> </a:t>
            </a:r>
            <a:r>
              <a:rPr lang="en-US" dirty="0" err="1" smtClean="0"/>
              <a:t>Confiáveis</a:t>
            </a:r>
            <a:r>
              <a:rPr lang="en-US" dirty="0" smtClean="0"/>
              <a:t> e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Confiáveis</a:t>
            </a:r>
            <a:endParaRPr lang="en-US" dirty="0"/>
          </a:p>
        </p:txBody>
      </p:sp>
      <p:pic>
        <p:nvPicPr>
          <p:cNvPr id="21507" name="Picture 3" descr="C:\Users\Carlos\Documents\Pesquisas\Em Proc\Reconvers Produt\Geral\Relatórios e Análises\Seg Rel\Cnfi_sul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015" y="1600200"/>
            <a:ext cx="619597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Autofit/>
          </a:bodyPr>
          <a:lstStyle/>
          <a:p>
            <a:r>
              <a:rPr lang="en-US" sz="2200" dirty="0" err="1" smtClean="0"/>
              <a:t>Resultados</a:t>
            </a:r>
            <a:r>
              <a:rPr lang="en-US" sz="2200" dirty="0" smtClean="0"/>
              <a:t> </a:t>
            </a:r>
            <a:r>
              <a:rPr lang="en-US" sz="2200" dirty="0" err="1" smtClean="0"/>
              <a:t>Básicos</a:t>
            </a:r>
            <a:r>
              <a:rPr lang="en-US" sz="2200" dirty="0" smtClean="0"/>
              <a:t> </a:t>
            </a:r>
            <a:r>
              <a:rPr lang="en-US" sz="2200" dirty="0" err="1" smtClean="0"/>
              <a:t>da</a:t>
            </a:r>
            <a:r>
              <a:rPr lang="en-US" sz="2200" dirty="0" smtClean="0"/>
              <a:t> </a:t>
            </a:r>
            <a:r>
              <a:rPr lang="en-US" sz="2200" dirty="0" err="1" smtClean="0"/>
              <a:t>Primeira</a:t>
            </a:r>
            <a:r>
              <a:rPr lang="en-US" sz="2200" dirty="0" smtClean="0"/>
              <a:t> </a:t>
            </a:r>
            <a:r>
              <a:rPr lang="en-US" sz="2200" dirty="0" err="1" smtClean="0"/>
              <a:t>Fase</a:t>
            </a:r>
            <a:r>
              <a:rPr lang="en-US" sz="2200" dirty="0" smtClean="0"/>
              <a:t>: 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err="1" smtClean="0"/>
              <a:t>Definimos</a:t>
            </a:r>
            <a:r>
              <a:rPr lang="en-US" sz="2200" dirty="0" smtClean="0"/>
              <a:t> um </a:t>
            </a:r>
            <a:r>
              <a:rPr lang="en-US" sz="2200" dirty="0" err="1" smtClean="0"/>
              <a:t>connjunto</a:t>
            </a:r>
            <a:r>
              <a:rPr lang="en-US" sz="2200" dirty="0" smtClean="0"/>
              <a:t> de </a:t>
            </a:r>
            <a:r>
              <a:rPr lang="en-US" sz="2200" dirty="0" err="1" smtClean="0"/>
              <a:t>Variáveis</a:t>
            </a:r>
            <a:r>
              <a:rPr lang="en-US" sz="2200" dirty="0" smtClean="0"/>
              <a:t> </a:t>
            </a:r>
            <a:r>
              <a:rPr lang="en-US" sz="2200" dirty="0" err="1" smtClean="0"/>
              <a:t>Dependentes</a:t>
            </a:r>
            <a:r>
              <a:rPr lang="en-US" sz="2200" dirty="0" smtClean="0"/>
              <a:t> e Proto-</a:t>
            </a:r>
            <a:r>
              <a:rPr lang="en-US" sz="2200" dirty="0" err="1" smtClean="0"/>
              <a:t>dependentes</a:t>
            </a:r>
            <a:r>
              <a:rPr lang="en-US" sz="2200" dirty="0" smtClean="0"/>
              <a:t> </a:t>
            </a:r>
            <a:r>
              <a:rPr lang="en-US" sz="2200" dirty="0" err="1" smtClean="0"/>
              <a:t>que</a:t>
            </a:r>
            <a:r>
              <a:rPr lang="en-US" sz="2200" dirty="0" smtClean="0"/>
              <a:t> se </a:t>
            </a:r>
            <a:r>
              <a:rPr lang="en-US" sz="2200" dirty="0" err="1" smtClean="0"/>
              <a:t>revelaram</a:t>
            </a:r>
            <a:r>
              <a:rPr lang="en-US" sz="2200" dirty="0" smtClean="0"/>
              <a:t> </a:t>
            </a:r>
            <a:r>
              <a:rPr lang="en-US" sz="2200" dirty="0" err="1" smtClean="0"/>
              <a:t>significativamente</a:t>
            </a:r>
            <a:r>
              <a:rPr lang="en-US" sz="2200" dirty="0" smtClean="0"/>
              <a:t> </a:t>
            </a:r>
            <a:r>
              <a:rPr lang="en-US" sz="2200" dirty="0" err="1" smtClean="0"/>
              <a:t>correlacionadas</a:t>
            </a:r>
            <a:r>
              <a:rPr lang="en-US" sz="2200" dirty="0" smtClean="0"/>
              <a:t>, </a:t>
            </a:r>
            <a:r>
              <a:rPr lang="en-US" sz="2200" dirty="0" err="1" smtClean="0"/>
              <a:t>como</a:t>
            </a:r>
            <a:r>
              <a:rPr lang="en-US" sz="2200" dirty="0" smtClean="0"/>
              <a:t> se </a:t>
            </a:r>
            <a:r>
              <a:rPr lang="en-US" sz="2200" dirty="0" err="1" smtClean="0"/>
              <a:t>pode</a:t>
            </a:r>
            <a:r>
              <a:rPr lang="en-US" sz="2200" dirty="0" smtClean="0"/>
              <a:t> </a:t>
            </a:r>
            <a:r>
              <a:rPr lang="en-US" sz="2200" dirty="0" err="1" smtClean="0"/>
              <a:t>observar</a:t>
            </a:r>
            <a:r>
              <a:rPr lang="en-US" sz="2200" dirty="0" smtClean="0"/>
              <a:t> </a:t>
            </a:r>
            <a:r>
              <a:rPr lang="en-US" sz="2200" dirty="0" err="1" smtClean="0"/>
              <a:t>abaixo</a:t>
            </a:r>
            <a:r>
              <a:rPr lang="en-US" sz="2200" dirty="0"/>
              <a:t/>
            </a:r>
            <a:br>
              <a:rPr lang="en-US" sz="2200" dirty="0"/>
            </a:br>
            <a:endParaRPr lang="en-US" sz="22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348880"/>
            <a:ext cx="583264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Resultados</a:t>
            </a:r>
            <a:r>
              <a:rPr lang="en-US" sz="2000" dirty="0" smtClean="0"/>
              <a:t> </a:t>
            </a:r>
            <a:r>
              <a:rPr lang="en-US" sz="2000" dirty="0" err="1" smtClean="0"/>
              <a:t>Preliminares</a:t>
            </a:r>
            <a:r>
              <a:rPr lang="en-US" sz="2000" dirty="0" smtClean="0"/>
              <a:t>: as </a:t>
            </a:r>
            <a:r>
              <a:rPr lang="en-US" sz="2000" dirty="0" err="1" smtClean="0"/>
              <a:t>correlações</a:t>
            </a:r>
            <a:r>
              <a:rPr lang="en-US" sz="2000" dirty="0" smtClean="0"/>
              <a:t> com as </a:t>
            </a:r>
            <a:r>
              <a:rPr lang="en-US" sz="2000" dirty="0" err="1" smtClean="0"/>
              <a:t>especializações</a:t>
            </a:r>
            <a:r>
              <a:rPr lang="en-US" sz="2000" dirty="0" smtClean="0"/>
              <a:t> </a:t>
            </a:r>
            <a:r>
              <a:rPr lang="en-US" sz="2000" dirty="0" err="1" smtClean="0"/>
              <a:t>produtivas</a:t>
            </a:r>
            <a:r>
              <a:rPr lang="en-US" sz="2000" dirty="0" smtClean="0"/>
              <a:t> </a:t>
            </a:r>
            <a:r>
              <a:rPr lang="en-US" sz="2000" dirty="0" err="1" smtClean="0"/>
              <a:t>selecionadas</a:t>
            </a:r>
            <a:r>
              <a:rPr lang="en-US" sz="2000" dirty="0" smtClean="0"/>
              <a:t> </a:t>
            </a:r>
            <a:r>
              <a:rPr lang="en-US" sz="2000" dirty="0" err="1" smtClean="0"/>
              <a:t>mostraram</a:t>
            </a:r>
            <a:r>
              <a:rPr lang="en-US" sz="2000" dirty="0" smtClean="0"/>
              <a:t>-se </a:t>
            </a:r>
            <a:r>
              <a:rPr lang="en-US" sz="2000" dirty="0" err="1" smtClean="0"/>
              <a:t>altamente</a:t>
            </a:r>
            <a:r>
              <a:rPr lang="en-US" sz="2000" dirty="0" smtClean="0"/>
              <a:t> </a:t>
            </a:r>
            <a:r>
              <a:rPr lang="en-US" sz="2000" dirty="0" err="1" smtClean="0"/>
              <a:t>consistentes</a:t>
            </a:r>
            <a:endParaRPr lang="en-US" sz="20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00808"/>
            <a:ext cx="4032448" cy="474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Resultados</a:t>
            </a:r>
            <a:r>
              <a:rPr lang="en-US" sz="2000" dirty="0" smtClean="0"/>
              <a:t> </a:t>
            </a:r>
            <a:r>
              <a:rPr lang="en-US" sz="2000" dirty="0" err="1" smtClean="0"/>
              <a:t>Preliminares</a:t>
            </a:r>
            <a:r>
              <a:rPr lang="en-US" sz="2000" dirty="0" smtClean="0"/>
              <a:t>: </a:t>
            </a:r>
            <a:br>
              <a:rPr lang="en-US" sz="2000" dirty="0" smtClean="0"/>
            </a:br>
            <a:r>
              <a:rPr lang="en-US" sz="2000" dirty="0" err="1" smtClean="0"/>
              <a:t>da</a:t>
            </a:r>
            <a:r>
              <a:rPr lang="en-US" sz="2000" dirty="0" smtClean="0"/>
              <a:t> </a:t>
            </a:r>
            <a:r>
              <a:rPr lang="en-US" sz="2000" dirty="0" err="1" smtClean="0"/>
              <a:t>mesma</a:t>
            </a:r>
            <a:r>
              <a:rPr lang="en-US" sz="2000" dirty="0" smtClean="0"/>
              <a:t> forma, </a:t>
            </a:r>
            <a:r>
              <a:rPr lang="en-US" sz="2000" dirty="0" err="1" smtClean="0"/>
              <a:t>os</a:t>
            </a:r>
            <a:r>
              <a:rPr lang="en-US" sz="2000" dirty="0" smtClean="0"/>
              <a:t> testes de </a:t>
            </a:r>
            <a:r>
              <a:rPr lang="en-US" sz="2000" dirty="0" err="1" smtClean="0"/>
              <a:t>regressão</a:t>
            </a:r>
            <a:r>
              <a:rPr lang="en-US" sz="2000" dirty="0" smtClean="0"/>
              <a:t> </a:t>
            </a:r>
            <a:r>
              <a:rPr lang="en-US" sz="2000" dirty="0" err="1" smtClean="0"/>
              <a:t>foram</a:t>
            </a:r>
            <a:r>
              <a:rPr lang="en-US" sz="2000" dirty="0" smtClean="0"/>
              <a:t> </a:t>
            </a:r>
            <a:r>
              <a:rPr lang="en-US" sz="2000" dirty="0" err="1" smtClean="0"/>
              <a:t>bem</a:t>
            </a:r>
            <a:r>
              <a:rPr lang="en-US" sz="2000" dirty="0" smtClean="0"/>
              <a:t> </a:t>
            </a:r>
            <a:r>
              <a:rPr lang="en-US" sz="2000" dirty="0" err="1" smtClean="0"/>
              <a:t>sucedidos</a:t>
            </a:r>
            <a:endParaRPr lang="en-US" sz="20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16832"/>
            <a:ext cx="561662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Insuficiências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Análise</a:t>
            </a:r>
            <a:r>
              <a:rPr lang="en-US" dirty="0" smtClean="0"/>
              <a:t> </a:t>
            </a:r>
            <a:r>
              <a:rPr lang="en-US" dirty="0" err="1" smtClean="0"/>
              <a:t>Preliminar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Para </a:t>
            </a:r>
            <a:r>
              <a:rPr lang="en-US" dirty="0" err="1" smtClean="0"/>
              <a:t>além</a:t>
            </a:r>
            <a:r>
              <a:rPr lang="en-US" dirty="0" smtClean="0"/>
              <a:t> dos </a:t>
            </a:r>
            <a:r>
              <a:rPr lang="en-US" dirty="0" err="1" smtClean="0"/>
              <a:t>problemas</a:t>
            </a:r>
            <a:r>
              <a:rPr lang="en-US" dirty="0" smtClean="0"/>
              <a:t> de </a:t>
            </a:r>
            <a:r>
              <a:rPr lang="en-US" dirty="0" err="1" smtClean="0"/>
              <a:t>confiabilidade</a:t>
            </a:r>
            <a:r>
              <a:rPr lang="en-US" dirty="0" smtClean="0"/>
              <a:t> dos dados (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foram</a:t>
            </a:r>
            <a:r>
              <a:rPr lang="en-US" dirty="0"/>
              <a:t> </a:t>
            </a:r>
            <a:r>
              <a:rPr lang="en-US" dirty="0" err="1" smtClean="0"/>
              <a:t>parcialmente</a:t>
            </a:r>
            <a:r>
              <a:rPr lang="en-US" dirty="0" smtClean="0"/>
              <a:t> </a:t>
            </a:r>
            <a:r>
              <a:rPr lang="en-US" dirty="0" err="1" smtClean="0"/>
              <a:t>superados</a:t>
            </a:r>
            <a:r>
              <a:rPr lang="en-US" dirty="0"/>
              <a:t> </a:t>
            </a:r>
            <a:r>
              <a:rPr lang="en-US" dirty="0" smtClean="0"/>
              <a:t>com a </a:t>
            </a:r>
            <a:r>
              <a:rPr lang="en-US" dirty="0" err="1" smtClean="0"/>
              <a:t>exclusão</a:t>
            </a:r>
            <a:r>
              <a:rPr lang="en-US" dirty="0" smtClean="0"/>
              <a:t> de </a:t>
            </a:r>
            <a:r>
              <a:rPr lang="en-US" dirty="0" err="1" smtClean="0"/>
              <a:t>municípios</a:t>
            </a:r>
            <a:r>
              <a:rPr lang="en-US" dirty="0" smtClean="0"/>
              <a:t> com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particularmente</a:t>
            </a:r>
            <a:r>
              <a:rPr lang="en-US" dirty="0" smtClean="0"/>
              <a:t> </a:t>
            </a:r>
            <a:r>
              <a:rPr lang="en-US" dirty="0" err="1" smtClean="0"/>
              <a:t>problemáticas</a:t>
            </a:r>
            <a:r>
              <a:rPr lang="en-US" dirty="0" smtClean="0"/>
              <a:t>), as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sistematizadas</a:t>
            </a:r>
            <a:r>
              <a:rPr lang="en-US" dirty="0" smtClean="0"/>
              <a:t> e </a:t>
            </a:r>
            <a:r>
              <a:rPr lang="en-US" dirty="0" err="1" smtClean="0"/>
              <a:t>disponibilizadas</a:t>
            </a:r>
            <a:r>
              <a:rPr lang="en-US" dirty="0" smtClean="0"/>
              <a:t> </a:t>
            </a:r>
            <a:r>
              <a:rPr lang="en-US" dirty="0" err="1" smtClean="0"/>
              <a:t>nas</a:t>
            </a:r>
            <a:r>
              <a:rPr lang="en-US" dirty="0" smtClean="0"/>
              <a:t> </a:t>
            </a:r>
            <a:r>
              <a:rPr lang="en-US" dirty="0" err="1" smtClean="0"/>
              <a:t>páginas</a:t>
            </a:r>
            <a:r>
              <a:rPr lang="en-US" dirty="0" smtClean="0"/>
              <a:t> do IBGE </a:t>
            </a:r>
            <a:r>
              <a:rPr lang="en-US" dirty="0" err="1" smtClean="0"/>
              <a:t>apresentam</a:t>
            </a:r>
            <a:r>
              <a:rPr lang="en-US" dirty="0" smtClean="0"/>
              <a:t> </a:t>
            </a:r>
            <a:r>
              <a:rPr lang="en-US" dirty="0" err="1" smtClean="0"/>
              <a:t>inúmeras</a:t>
            </a:r>
            <a:r>
              <a:rPr lang="en-US" dirty="0" smtClean="0"/>
              <a:t> </a:t>
            </a:r>
            <a:r>
              <a:rPr lang="en-US" dirty="0" err="1" smtClean="0"/>
              <a:t>insuficiências</a:t>
            </a:r>
            <a:r>
              <a:rPr lang="en-US" dirty="0" smtClean="0"/>
              <a:t>. </a:t>
            </a:r>
            <a:r>
              <a:rPr lang="en-US" dirty="0" err="1" smtClean="0"/>
              <a:t>Em</a:t>
            </a:r>
            <a:r>
              <a:rPr lang="en-US" dirty="0" smtClean="0"/>
              <a:t> particular, </a:t>
            </a:r>
            <a:r>
              <a:rPr lang="en-US" dirty="0" err="1" smtClean="0"/>
              <a:t>carecíamos</a:t>
            </a:r>
            <a:r>
              <a:rPr lang="en-US" dirty="0" smtClean="0"/>
              <a:t> de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a </a:t>
            </a:r>
            <a:r>
              <a:rPr lang="en-US" dirty="0" err="1" smtClean="0"/>
              <a:t>população</a:t>
            </a:r>
            <a:r>
              <a:rPr lang="en-US" dirty="0" smtClean="0"/>
              <a:t> </a:t>
            </a:r>
            <a:r>
              <a:rPr lang="en-US" dirty="0" err="1" smtClean="0"/>
              <a:t>ocupada</a:t>
            </a:r>
            <a:r>
              <a:rPr lang="en-US" dirty="0" smtClean="0"/>
              <a:t> com </a:t>
            </a:r>
            <a:r>
              <a:rPr lang="en-US" dirty="0" err="1" smtClean="0"/>
              <a:t>atividades</a:t>
            </a:r>
            <a:r>
              <a:rPr lang="en-US" dirty="0" smtClean="0"/>
              <a:t> </a:t>
            </a:r>
            <a:r>
              <a:rPr lang="en-US" dirty="0" err="1" smtClean="0"/>
              <a:t>típicas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AF (</a:t>
            </a:r>
            <a:r>
              <a:rPr lang="en-US" dirty="0" err="1" smtClean="0"/>
              <a:t>como</a:t>
            </a:r>
            <a:r>
              <a:rPr lang="en-US" dirty="0" smtClean="0"/>
              <a:t> a </a:t>
            </a:r>
            <a:r>
              <a:rPr lang="en-US" dirty="0" err="1" smtClean="0"/>
              <a:t>produção</a:t>
            </a:r>
            <a:r>
              <a:rPr lang="en-US" dirty="0" smtClean="0"/>
              <a:t> </a:t>
            </a:r>
            <a:r>
              <a:rPr lang="en-US" dirty="0" err="1" smtClean="0"/>
              <a:t>leiteira</a:t>
            </a:r>
            <a:r>
              <a:rPr lang="en-US" dirty="0" smtClean="0"/>
              <a:t>,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exemplo</a:t>
            </a:r>
            <a:r>
              <a:rPr lang="en-US" dirty="0" smtClean="0"/>
              <a:t>), valor do </a:t>
            </a:r>
            <a:r>
              <a:rPr lang="en-US" dirty="0" err="1" smtClean="0"/>
              <a:t>estoque</a:t>
            </a:r>
            <a:r>
              <a:rPr lang="en-US" dirty="0" smtClean="0"/>
              <a:t> </a:t>
            </a:r>
            <a:r>
              <a:rPr lang="en-US" dirty="0" err="1" smtClean="0"/>
              <a:t>pecuário</a:t>
            </a:r>
            <a:r>
              <a:rPr lang="en-US" dirty="0" smtClean="0"/>
              <a:t>, entre </a:t>
            </a:r>
            <a:r>
              <a:rPr lang="en-US" dirty="0" err="1" smtClean="0"/>
              <a:t>outros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Como as </a:t>
            </a:r>
            <a:r>
              <a:rPr lang="en-US" dirty="0" err="1" smtClean="0"/>
              <a:t>carências</a:t>
            </a:r>
            <a:r>
              <a:rPr lang="en-US" dirty="0" smtClean="0"/>
              <a:t> se </a:t>
            </a:r>
            <a:r>
              <a:rPr lang="en-US" dirty="0" err="1" smtClean="0"/>
              <a:t>mostravam</a:t>
            </a:r>
            <a:r>
              <a:rPr lang="en-US" dirty="0" smtClean="0"/>
              <a:t> </a:t>
            </a:r>
            <a:r>
              <a:rPr lang="en-US" dirty="0" err="1" smtClean="0"/>
              <a:t>maiores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pecuária</a:t>
            </a:r>
            <a:r>
              <a:rPr lang="en-US" dirty="0" smtClean="0"/>
              <a:t>, a </a:t>
            </a:r>
            <a:r>
              <a:rPr lang="en-US" dirty="0" err="1" smtClean="0"/>
              <a:t>especificação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primeira</a:t>
            </a:r>
            <a:r>
              <a:rPr lang="en-US" dirty="0" smtClean="0"/>
              <a:t> </a:t>
            </a:r>
            <a:r>
              <a:rPr lang="en-US" dirty="0" err="1" smtClean="0"/>
              <a:t>pesquisa</a:t>
            </a:r>
            <a:r>
              <a:rPr lang="en-US" dirty="0" smtClean="0"/>
              <a:t> </a:t>
            </a:r>
            <a:r>
              <a:rPr lang="en-US" dirty="0" err="1" smtClean="0"/>
              <a:t>junto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</a:t>
            </a:r>
            <a:r>
              <a:rPr lang="en-US" dirty="0" err="1" smtClean="0"/>
              <a:t>microdados</a:t>
            </a:r>
            <a:r>
              <a:rPr lang="en-US" dirty="0" smtClean="0"/>
              <a:t> </a:t>
            </a:r>
            <a:r>
              <a:rPr lang="en-US" dirty="0" err="1" smtClean="0"/>
              <a:t>concentrou</a:t>
            </a:r>
            <a:r>
              <a:rPr lang="en-US" dirty="0" smtClean="0"/>
              <a:t>-se </a:t>
            </a:r>
            <a:r>
              <a:rPr lang="en-US" dirty="0" err="1" smtClean="0"/>
              <a:t>nestes</a:t>
            </a:r>
            <a:r>
              <a:rPr lang="en-US" dirty="0" smtClean="0"/>
              <a:t> </a:t>
            </a:r>
            <a:r>
              <a:rPr lang="en-US" dirty="0" err="1" smtClean="0"/>
              <a:t>aspecots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Pesquisa</a:t>
            </a:r>
            <a:r>
              <a:rPr lang="en-US" dirty="0" smtClean="0"/>
              <a:t> com </a:t>
            </a:r>
            <a:r>
              <a:rPr lang="en-US" dirty="0" err="1" smtClean="0"/>
              <a:t>Microdados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770485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Populações</a:t>
            </a:r>
            <a:r>
              <a:rPr lang="en-US" dirty="0" smtClean="0"/>
              <a:t> </a:t>
            </a:r>
            <a:r>
              <a:rPr lang="en-US" dirty="0" err="1" smtClean="0"/>
              <a:t>Analisadas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Microdados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88010"/>
            <a:ext cx="8229600" cy="375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Análise</a:t>
            </a:r>
            <a:r>
              <a:rPr lang="en-US" dirty="0" smtClean="0"/>
              <a:t> dos </a:t>
            </a:r>
            <a:r>
              <a:rPr lang="en-US" dirty="0" err="1" smtClean="0"/>
              <a:t>Primeiros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dos Testes com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Microdados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 </a:t>
            </a:r>
            <a:r>
              <a:rPr lang="en-US" dirty="0" err="1" smtClean="0"/>
              <a:t>processamento</a:t>
            </a:r>
            <a:r>
              <a:rPr lang="en-US" dirty="0" smtClean="0"/>
              <a:t> dos </a:t>
            </a:r>
            <a:r>
              <a:rPr lang="en-US" dirty="0" err="1" smtClean="0"/>
              <a:t>Microdados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cheio</a:t>
            </a:r>
            <a:r>
              <a:rPr lang="en-US" dirty="0" smtClean="0"/>
              <a:t> de </a:t>
            </a:r>
            <a:r>
              <a:rPr lang="en-US" dirty="0" err="1" smtClean="0"/>
              <a:t>percalços</a:t>
            </a:r>
            <a:r>
              <a:rPr lang="en-US" dirty="0"/>
              <a:t> </a:t>
            </a:r>
            <a:r>
              <a:rPr lang="en-US" dirty="0" smtClean="0"/>
              <a:t>e, </a:t>
            </a:r>
            <a:r>
              <a:rPr lang="en-US" dirty="0" err="1" smtClean="0"/>
              <a:t>mais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vez</a:t>
            </a:r>
            <a:r>
              <a:rPr lang="en-US" dirty="0" smtClean="0"/>
              <a:t>, </a:t>
            </a:r>
            <a:r>
              <a:rPr lang="en-US" dirty="0" err="1" smtClean="0"/>
              <a:t>houve</a:t>
            </a:r>
            <a:r>
              <a:rPr lang="en-US" dirty="0" smtClean="0"/>
              <a:t> </a:t>
            </a:r>
            <a:r>
              <a:rPr lang="en-US" dirty="0" err="1" smtClean="0"/>
              <a:t>necessidade</a:t>
            </a:r>
            <a:r>
              <a:rPr lang="en-US" dirty="0" smtClean="0"/>
              <a:t> de </a:t>
            </a:r>
            <a:r>
              <a:rPr lang="en-US" dirty="0" err="1" smtClean="0"/>
              <a:t>reprocessamento</a:t>
            </a:r>
            <a:r>
              <a:rPr lang="en-US" dirty="0" smtClean="0"/>
              <a:t>. 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versão</a:t>
            </a:r>
            <a:r>
              <a:rPr lang="en-US" dirty="0" smtClean="0"/>
              <a:t> final, </a:t>
            </a:r>
            <a:r>
              <a:rPr lang="en-US" dirty="0" err="1" smtClean="0"/>
              <a:t>sobre</a:t>
            </a:r>
            <a:r>
              <a:rPr lang="en-US" dirty="0" smtClean="0"/>
              <a:t> a </a:t>
            </a:r>
            <a:r>
              <a:rPr lang="en-US" dirty="0" err="1" smtClean="0"/>
              <a:t>qual</a:t>
            </a:r>
            <a:r>
              <a:rPr lang="en-US" dirty="0" smtClean="0"/>
              <a:t> </a:t>
            </a:r>
            <a:r>
              <a:rPr lang="en-US" dirty="0" err="1" smtClean="0"/>
              <a:t>operamos</a:t>
            </a:r>
            <a:r>
              <a:rPr lang="en-US" dirty="0" smtClean="0"/>
              <a:t>, </a:t>
            </a:r>
            <a:r>
              <a:rPr lang="en-US" dirty="0" err="1" smtClean="0"/>
              <a:t>ainda</a:t>
            </a:r>
            <a:r>
              <a:rPr lang="en-US" dirty="0" smtClean="0"/>
              <a:t> </a:t>
            </a:r>
            <a:r>
              <a:rPr lang="en-US" dirty="0" err="1" smtClean="0"/>
              <a:t>apresenta</a:t>
            </a:r>
            <a:r>
              <a:rPr lang="en-US" dirty="0" smtClean="0"/>
              <a:t> </a:t>
            </a:r>
            <a:r>
              <a:rPr lang="en-US" dirty="0" err="1" smtClean="0"/>
              <a:t>problemas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se </a:t>
            </a:r>
            <a:r>
              <a:rPr lang="en-US" dirty="0" err="1" smtClean="0"/>
              <a:t>mostraram</a:t>
            </a:r>
            <a:r>
              <a:rPr lang="en-US" dirty="0" smtClean="0"/>
              <a:t> </a:t>
            </a:r>
            <a:r>
              <a:rPr lang="en-US" dirty="0" err="1" smtClean="0"/>
              <a:t>tão</a:t>
            </a:r>
            <a:r>
              <a:rPr lang="en-US" dirty="0" smtClean="0"/>
              <a:t> </a:t>
            </a:r>
            <a:r>
              <a:rPr lang="en-US" dirty="0" err="1" smtClean="0"/>
              <a:t>insatisfatórios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decidimos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retomar</a:t>
            </a:r>
            <a:r>
              <a:rPr lang="en-US" dirty="0" smtClean="0"/>
              <a:t> a </a:t>
            </a:r>
            <a:r>
              <a:rPr lang="en-US" dirty="0" err="1" smtClean="0"/>
              <a:t>tarefa</a:t>
            </a:r>
            <a:r>
              <a:rPr lang="en-US" dirty="0" smtClean="0"/>
              <a:t>,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pareceu</a:t>
            </a:r>
            <a:r>
              <a:rPr lang="en-US" dirty="0" smtClean="0"/>
              <a:t> </a:t>
            </a:r>
            <a:r>
              <a:rPr lang="en-US" dirty="0" err="1" smtClean="0"/>
              <a:t>tão</a:t>
            </a:r>
            <a:r>
              <a:rPr lang="en-US" dirty="0" smtClean="0"/>
              <a:t> </a:t>
            </a:r>
            <a:r>
              <a:rPr lang="en-US" dirty="0" err="1" smtClean="0"/>
              <a:t>cansativa</a:t>
            </a:r>
            <a:r>
              <a:rPr lang="en-US" dirty="0" smtClean="0"/>
              <a:t>,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infrutífera</a:t>
            </a:r>
            <a:r>
              <a:rPr lang="en-US" dirty="0" smtClean="0"/>
              <a:t>. </a:t>
            </a:r>
            <a:endParaRPr lang="en-US" dirty="0"/>
          </a:p>
          <a:p>
            <a:r>
              <a:rPr lang="en-US" dirty="0" smtClean="0"/>
              <a:t>Na </a:t>
            </a:r>
            <a:r>
              <a:rPr lang="en-US" dirty="0" err="1" smtClean="0"/>
              <a:t>verdade</a:t>
            </a:r>
            <a:r>
              <a:rPr lang="en-US" dirty="0" smtClean="0"/>
              <a:t>, </a:t>
            </a:r>
            <a:r>
              <a:rPr lang="en-US" dirty="0" err="1" smtClean="0"/>
              <a:t>concluímos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mesmos</a:t>
            </a:r>
            <a:r>
              <a:rPr lang="en-US" dirty="0" smtClean="0"/>
              <a:t> </a:t>
            </a:r>
            <a:r>
              <a:rPr lang="en-US" dirty="0" err="1" smtClean="0"/>
              <a:t>problemas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contaminavam</a:t>
            </a:r>
            <a:r>
              <a:rPr lang="en-US" dirty="0" smtClean="0"/>
              <a:t> as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municipalizadas</a:t>
            </a:r>
            <a:r>
              <a:rPr lang="en-US" dirty="0" smtClean="0"/>
              <a:t> e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levaram</a:t>
            </a:r>
            <a:r>
              <a:rPr lang="en-US" dirty="0" smtClean="0"/>
              <a:t> à </a:t>
            </a:r>
            <a:r>
              <a:rPr lang="en-US" dirty="0" err="1" smtClean="0"/>
              <a:t>exlusão</a:t>
            </a:r>
            <a:r>
              <a:rPr lang="en-US" dirty="0" smtClean="0"/>
              <a:t> de 1/3 das </a:t>
            </a:r>
            <a:r>
              <a:rPr lang="en-US" dirty="0" err="1" smtClean="0"/>
              <a:t>informações</a:t>
            </a:r>
            <a:r>
              <a:rPr lang="en-US" dirty="0" smtClean="0"/>
              <a:t>, </a:t>
            </a:r>
            <a:r>
              <a:rPr lang="en-US" dirty="0" err="1" smtClean="0"/>
              <a:t>contaminam</a:t>
            </a:r>
            <a:r>
              <a:rPr lang="en-US" dirty="0" smtClean="0"/>
              <a:t> a base de dados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geral</a:t>
            </a:r>
            <a:r>
              <a:rPr lang="en-US" dirty="0" smtClean="0"/>
              <a:t>. Com a </a:t>
            </a:r>
            <a:r>
              <a:rPr lang="en-US" dirty="0" err="1" smtClean="0"/>
              <a:t>diferença</a:t>
            </a:r>
            <a:r>
              <a:rPr lang="en-US" dirty="0" smtClean="0"/>
              <a:t> de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processamento</a:t>
            </a:r>
            <a:r>
              <a:rPr lang="en-US" dirty="0" smtClean="0"/>
              <a:t> e </a:t>
            </a:r>
            <a:r>
              <a:rPr lang="en-US" dirty="0" err="1" smtClean="0"/>
              <a:t>exclusão</a:t>
            </a:r>
            <a:r>
              <a:rPr lang="en-US" dirty="0" smtClean="0"/>
              <a:t> do “dado </a:t>
            </a:r>
            <a:r>
              <a:rPr lang="en-US" dirty="0" err="1" smtClean="0"/>
              <a:t>sujo</a:t>
            </a:r>
            <a:r>
              <a:rPr lang="en-US" dirty="0" smtClean="0"/>
              <a:t>” é 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complexo</a:t>
            </a:r>
            <a:r>
              <a:rPr lang="en-US" dirty="0" smtClean="0"/>
              <a:t>. No </a:t>
            </a:r>
            <a:r>
              <a:rPr lang="en-US" dirty="0" err="1" smtClean="0"/>
              <a:t>limite</a:t>
            </a:r>
            <a:r>
              <a:rPr lang="en-US" dirty="0" smtClean="0"/>
              <a:t>, </a:t>
            </a:r>
            <a:r>
              <a:rPr lang="en-US" dirty="0" err="1" smtClean="0"/>
              <a:t>impossível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nós</a:t>
            </a:r>
            <a:r>
              <a:rPr lang="en-US" dirty="0" smtClean="0"/>
              <a:t>, </a:t>
            </a:r>
            <a:r>
              <a:rPr lang="en-US" dirty="0" err="1" smtClean="0"/>
              <a:t>dadas</a:t>
            </a:r>
            <a:r>
              <a:rPr lang="en-US" dirty="0" smtClean="0"/>
              <a:t> as </a:t>
            </a:r>
            <a:r>
              <a:rPr lang="en-US" dirty="0" err="1" smtClean="0"/>
              <a:t>limitações</a:t>
            </a:r>
            <a:r>
              <a:rPr lang="en-US" dirty="0" smtClean="0"/>
              <a:t> </a:t>
            </a:r>
            <a:r>
              <a:rPr lang="en-US" dirty="0" err="1" smtClean="0"/>
              <a:t>legais</a:t>
            </a:r>
            <a:r>
              <a:rPr lang="en-US" dirty="0" smtClean="0"/>
              <a:t> e </a:t>
            </a:r>
            <a:r>
              <a:rPr lang="en-US" dirty="0" err="1" smtClean="0"/>
              <a:t>econômicas</a:t>
            </a:r>
            <a:r>
              <a:rPr lang="en-US" dirty="0" smtClean="0"/>
              <a:t> de </a:t>
            </a:r>
            <a:r>
              <a:rPr lang="en-US" dirty="0" err="1" smtClean="0"/>
              <a:t>acesso</a:t>
            </a:r>
            <a:r>
              <a:rPr lang="en-US" dirty="0" smtClean="0"/>
              <a:t> à base. 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 smtClean="0"/>
              <a:t>Correl</a:t>
            </a:r>
            <a:r>
              <a:rPr lang="en-US" sz="3200" dirty="0" smtClean="0"/>
              <a:t> do </a:t>
            </a:r>
            <a:r>
              <a:rPr lang="en-US" sz="3200" dirty="0" err="1" smtClean="0"/>
              <a:t>conjunto</a:t>
            </a:r>
            <a:r>
              <a:rPr lang="en-US" sz="3200" dirty="0" smtClean="0"/>
              <a:t> das </a:t>
            </a:r>
            <a:r>
              <a:rPr lang="en-US" sz="3200" dirty="0" err="1" smtClean="0"/>
              <a:t>Variáveis</a:t>
            </a:r>
            <a:r>
              <a:rPr lang="en-US" sz="3200" dirty="0" smtClean="0"/>
              <a:t> </a:t>
            </a:r>
            <a:r>
              <a:rPr lang="en-US" sz="3200" dirty="0" err="1" smtClean="0"/>
              <a:t>para</a:t>
            </a:r>
            <a:r>
              <a:rPr lang="en-US" sz="3200" dirty="0" smtClean="0"/>
              <a:t> a </a:t>
            </a:r>
            <a:r>
              <a:rPr lang="en-US" sz="3200" dirty="0" err="1" smtClean="0"/>
              <a:t>população</a:t>
            </a:r>
            <a:r>
              <a:rPr lang="en-US" sz="3200" dirty="0" smtClean="0"/>
              <a:t> de </a:t>
            </a:r>
            <a:r>
              <a:rPr lang="en-US" sz="3200" dirty="0" err="1" smtClean="0"/>
              <a:t>todos</a:t>
            </a:r>
            <a:r>
              <a:rPr lang="en-US" sz="3200" dirty="0" smtClean="0"/>
              <a:t> </a:t>
            </a:r>
            <a:r>
              <a:rPr lang="en-US" sz="3200" dirty="0" err="1" smtClean="0"/>
              <a:t>os</a:t>
            </a:r>
            <a:r>
              <a:rPr lang="en-US" sz="3200" dirty="0" smtClean="0"/>
              <a:t> </a:t>
            </a:r>
            <a:r>
              <a:rPr lang="en-US" sz="3200" dirty="0" err="1" smtClean="0"/>
              <a:t>agricultores</a:t>
            </a:r>
            <a:r>
              <a:rPr lang="en-US" sz="3200" dirty="0" smtClean="0"/>
              <a:t> dos 3 </a:t>
            </a:r>
            <a:r>
              <a:rPr lang="en-US" sz="3200" dirty="0" err="1" smtClean="0"/>
              <a:t>Estados</a:t>
            </a:r>
            <a:r>
              <a:rPr lang="en-US" sz="3200" dirty="0" smtClean="0"/>
              <a:t> do </a:t>
            </a:r>
            <a:r>
              <a:rPr lang="en-US" sz="3200" dirty="0" err="1" smtClean="0"/>
              <a:t>Sul</a:t>
            </a:r>
            <a:endParaRPr lang="en-US" sz="32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16833"/>
            <a:ext cx="822960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Objetivos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(1)</a:t>
            </a:r>
            <a:br>
              <a:rPr lang="en-US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Geral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dirty="0">
                <a:latin typeface="Times New Roman" pitchFamily="18" charset="0"/>
                <a:cs typeface="Times New Roman" pitchFamily="18" charset="0"/>
              </a:rPr>
              <a:t>Hierarquizar as principais culturas agropecuárias dos estabelecimentos familiares no Rio Grande do Sul, em Santa Catarina e no Paraná em função: </a:t>
            </a:r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) da rentabilidade per capita e da capacidade de absorção de população; e </a:t>
            </a:r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) da maior ou menor consistência do padrão técnico de utilização de fatores produtivos que as caracteriza </a:t>
            </a:r>
            <a:r>
              <a:rPr lang="pt-BR" i="1" dirty="0">
                <a:latin typeface="Times New Roman" pitchFamily="18" charset="0"/>
                <a:cs typeface="Times New Roman" pitchFamily="18" charset="0"/>
              </a:rPr>
              <a:t>vis-à-vis 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à disponibilidade relativa destes mesmos fatores na agricultura familiar.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Análise</a:t>
            </a:r>
            <a:r>
              <a:rPr lang="en-US" dirty="0" smtClean="0"/>
              <a:t> dos </a:t>
            </a:r>
            <a:r>
              <a:rPr lang="en-US" dirty="0" err="1" smtClean="0"/>
              <a:t>resultados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 principal </a:t>
            </a:r>
            <a:r>
              <a:rPr lang="en-US" dirty="0" err="1" smtClean="0"/>
              <a:t>resultado</a:t>
            </a:r>
            <a:r>
              <a:rPr lang="en-US" dirty="0" smtClean="0"/>
              <a:t> a </a:t>
            </a:r>
            <a:r>
              <a:rPr lang="en-US" dirty="0" err="1" smtClean="0"/>
              <a:t>observar</a:t>
            </a:r>
            <a:r>
              <a:rPr lang="en-US" dirty="0" smtClean="0"/>
              <a:t> é </a:t>
            </a:r>
            <a:r>
              <a:rPr lang="en-US" dirty="0" err="1" smtClean="0"/>
              <a:t>que</a:t>
            </a:r>
            <a:r>
              <a:rPr lang="en-US" dirty="0" smtClean="0"/>
              <a:t> as </a:t>
            </a:r>
            <a:r>
              <a:rPr lang="en-US" dirty="0" err="1" smtClean="0"/>
              <a:t>correlações</a:t>
            </a:r>
            <a:r>
              <a:rPr lang="en-US" dirty="0" smtClean="0"/>
              <a:t> </a:t>
            </a:r>
            <a:r>
              <a:rPr lang="en-US" dirty="0" err="1" smtClean="0"/>
              <a:t>têm</a:t>
            </a:r>
            <a:r>
              <a:rPr lang="en-US" dirty="0" smtClean="0"/>
              <a:t>, via de </a:t>
            </a:r>
            <a:r>
              <a:rPr lang="en-US" dirty="0" err="1" smtClean="0"/>
              <a:t>regra</a:t>
            </a:r>
            <a:r>
              <a:rPr lang="en-US" dirty="0" smtClean="0"/>
              <a:t>, o </a:t>
            </a:r>
            <a:r>
              <a:rPr lang="en-US" b="1" dirty="0" err="1" smtClean="0"/>
              <a:t>sinal</a:t>
            </a:r>
            <a:r>
              <a:rPr lang="en-US" b="1" dirty="0" smtClean="0"/>
              <a:t> </a:t>
            </a:r>
            <a:r>
              <a:rPr lang="en-US" b="1" dirty="0" err="1" smtClean="0"/>
              <a:t>esperado</a:t>
            </a:r>
            <a:r>
              <a:rPr lang="en-US" b="1" dirty="0" smtClean="0"/>
              <a:t>, </a:t>
            </a: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apresentam</a:t>
            </a:r>
            <a:r>
              <a:rPr lang="en-US" dirty="0" smtClean="0"/>
              <a:t> </a:t>
            </a:r>
            <a:r>
              <a:rPr lang="en-US" dirty="0" err="1" smtClean="0"/>
              <a:t>valores</a:t>
            </a:r>
            <a:r>
              <a:rPr lang="en-US" dirty="0" smtClean="0"/>
              <a:t> 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baixos</a:t>
            </a:r>
            <a:r>
              <a:rPr lang="en-US" dirty="0" smtClean="0"/>
              <a:t> </a:t>
            </a:r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aproximamos</a:t>
            </a:r>
            <a:r>
              <a:rPr lang="en-US" dirty="0" smtClean="0"/>
              <a:t> dos “testes </a:t>
            </a:r>
            <a:r>
              <a:rPr lang="en-US" dirty="0" err="1" smtClean="0"/>
              <a:t>relevantes</a:t>
            </a:r>
            <a:r>
              <a:rPr lang="en-US" dirty="0" smtClean="0"/>
              <a:t>”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validação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invalidação</a:t>
            </a:r>
            <a:r>
              <a:rPr lang="en-US" dirty="0" smtClean="0"/>
              <a:t> das </a:t>
            </a:r>
            <a:r>
              <a:rPr lang="en-US" dirty="0" err="1" smtClean="0"/>
              <a:t>hipóteses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É </a:t>
            </a:r>
            <a:r>
              <a:rPr lang="en-US" dirty="0" err="1" smtClean="0"/>
              <a:t>possível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, </a:t>
            </a:r>
            <a:r>
              <a:rPr lang="en-US" dirty="0" err="1" smtClean="0"/>
              <a:t>em</a:t>
            </a:r>
            <a:r>
              <a:rPr lang="en-US" dirty="0" smtClean="0"/>
              <a:t> parte, </a:t>
            </a:r>
            <a:r>
              <a:rPr lang="en-US" dirty="0" err="1" smtClean="0"/>
              <a:t>estes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advenham</a:t>
            </a:r>
            <a:r>
              <a:rPr lang="en-US" dirty="0" smtClean="0"/>
              <a:t> de </a:t>
            </a:r>
            <a:r>
              <a:rPr lang="en-US" dirty="0" err="1" smtClean="0"/>
              <a:t>má</a:t>
            </a:r>
            <a:r>
              <a:rPr lang="en-US" dirty="0" smtClean="0"/>
              <a:t> </a:t>
            </a:r>
            <a:r>
              <a:rPr lang="en-US" dirty="0" err="1" smtClean="0"/>
              <a:t>especificação</a:t>
            </a:r>
            <a:r>
              <a:rPr lang="en-US" dirty="0" smtClean="0"/>
              <a:t> (</a:t>
            </a:r>
            <a:r>
              <a:rPr lang="en-US" dirty="0" err="1" smtClean="0"/>
              <a:t>p.ex</a:t>
            </a:r>
            <a:r>
              <a:rPr lang="en-US" dirty="0" smtClean="0"/>
              <a:t>: o </a:t>
            </a:r>
            <a:r>
              <a:rPr lang="en-US" dirty="0" err="1" smtClean="0"/>
              <a:t>processador</a:t>
            </a:r>
            <a:r>
              <a:rPr lang="en-US" dirty="0" smtClean="0"/>
              <a:t> </a:t>
            </a:r>
            <a:r>
              <a:rPr lang="en-US" dirty="0" err="1" smtClean="0"/>
              <a:t>tomou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declararam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ter</a:t>
            </a:r>
            <a:r>
              <a:rPr lang="en-US" dirty="0" smtClean="0"/>
              <a:t> </a:t>
            </a:r>
            <a:r>
              <a:rPr lang="en-US" dirty="0" err="1" smtClean="0"/>
              <a:t>renda</a:t>
            </a:r>
            <a:r>
              <a:rPr lang="en-US" dirty="0" smtClean="0"/>
              <a:t> com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aquela</a:t>
            </a:r>
            <a:r>
              <a:rPr lang="en-US" dirty="0" smtClean="0"/>
              <a:t> </a:t>
            </a:r>
            <a:r>
              <a:rPr lang="en-US" dirty="0" err="1" smtClean="0"/>
              <a:t>atividade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“missing value”, </a:t>
            </a:r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deveria</a:t>
            </a:r>
            <a:r>
              <a:rPr lang="en-US" dirty="0" smtClean="0"/>
              <a:t> </a:t>
            </a:r>
            <a:r>
              <a:rPr lang="en-US" dirty="0" err="1" smtClean="0"/>
              <a:t>ter</a:t>
            </a:r>
            <a:r>
              <a:rPr lang="en-US" dirty="0" smtClean="0"/>
              <a:t> </a:t>
            </a:r>
            <a:r>
              <a:rPr lang="en-US" dirty="0" err="1" smtClean="0"/>
              <a:t>classificado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“0% de </a:t>
            </a:r>
            <a:r>
              <a:rPr lang="en-US" dirty="0" err="1" smtClean="0"/>
              <a:t>participação</a:t>
            </a:r>
            <a:r>
              <a:rPr lang="en-US" dirty="0" smtClean="0"/>
              <a:t>). </a:t>
            </a:r>
          </a:p>
          <a:p>
            <a:r>
              <a:rPr lang="en-US" dirty="0" err="1" smtClean="0"/>
              <a:t>Mas</a:t>
            </a:r>
            <a:r>
              <a:rPr lang="en-US" dirty="0" smtClean="0"/>
              <a:t> o </a:t>
            </a:r>
            <a:r>
              <a:rPr lang="en-US" dirty="0" err="1" smtClean="0"/>
              <a:t>centro</a:t>
            </a:r>
            <a:r>
              <a:rPr lang="en-US" dirty="0" smtClean="0"/>
              <a:t> dos </a:t>
            </a:r>
            <a:r>
              <a:rPr lang="en-US" dirty="0" err="1" smtClean="0"/>
              <a:t>problemas</a:t>
            </a:r>
            <a:r>
              <a:rPr lang="en-US" dirty="0" smtClean="0"/>
              <a:t> </a:t>
            </a:r>
            <a:r>
              <a:rPr lang="en-US" dirty="0" err="1" smtClean="0"/>
              <a:t>parece</a:t>
            </a:r>
            <a:r>
              <a:rPr lang="en-US" dirty="0" smtClean="0"/>
              <a:t> se </a:t>
            </a:r>
            <a:r>
              <a:rPr lang="en-US" dirty="0" err="1" smtClean="0"/>
              <a:t>encontrar</a:t>
            </a:r>
            <a:r>
              <a:rPr lang="en-US" dirty="0" smtClean="0"/>
              <a:t>: 1) </a:t>
            </a:r>
            <a:r>
              <a:rPr lang="en-US" dirty="0" err="1" smtClean="0"/>
              <a:t>nas</a:t>
            </a:r>
            <a:r>
              <a:rPr lang="en-US" dirty="0" smtClean="0"/>
              <a:t> </a:t>
            </a:r>
            <a:r>
              <a:rPr lang="en-US" dirty="0" err="1" smtClean="0"/>
              <a:t>limitações</a:t>
            </a:r>
            <a:r>
              <a:rPr lang="en-US" dirty="0" smtClean="0"/>
              <a:t> do </a:t>
            </a:r>
            <a:r>
              <a:rPr lang="en-US" dirty="0" err="1" smtClean="0"/>
              <a:t>próprio</a:t>
            </a:r>
            <a:r>
              <a:rPr lang="en-US" dirty="0" smtClean="0"/>
              <a:t> </a:t>
            </a:r>
            <a:r>
              <a:rPr lang="en-US" dirty="0" err="1" smtClean="0"/>
              <a:t>Censo</a:t>
            </a:r>
            <a:r>
              <a:rPr lang="en-US" dirty="0" smtClean="0"/>
              <a:t> </a:t>
            </a:r>
            <a:r>
              <a:rPr lang="en-US" dirty="0" err="1" smtClean="0"/>
              <a:t>enquanto</a:t>
            </a:r>
            <a:r>
              <a:rPr lang="en-US" dirty="0" smtClean="0"/>
              <a:t> </a:t>
            </a:r>
            <a:r>
              <a:rPr lang="en-US" dirty="0" err="1" smtClean="0"/>
              <a:t>fonte</a:t>
            </a:r>
            <a:r>
              <a:rPr lang="en-US" dirty="0" smtClean="0"/>
              <a:t> “</a:t>
            </a:r>
            <a:r>
              <a:rPr lang="en-US" dirty="0" err="1" smtClean="0"/>
              <a:t>declaratória</a:t>
            </a:r>
            <a:r>
              <a:rPr lang="en-US" dirty="0" smtClean="0"/>
              <a:t>” de </a:t>
            </a:r>
            <a:r>
              <a:rPr lang="en-US" dirty="0" err="1" smtClean="0"/>
              <a:t>informações</a:t>
            </a:r>
            <a:r>
              <a:rPr lang="en-US" dirty="0" smtClean="0"/>
              <a:t>; 2)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estrutura</a:t>
            </a:r>
            <a:r>
              <a:rPr lang="en-US" dirty="0" smtClean="0"/>
              <a:t> de </a:t>
            </a:r>
            <a:r>
              <a:rPr lang="en-US" dirty="0" err="1" smtClean="0"/>
              <a:t>apropriação</a:t>
            </a:r>
            <a:r>
              <a:rPr lang="en-US" dirty="0" smtClean="0"/>
              <a:t> de </a:t>
            </a:r>
            <a:r>
              <a:rPr lang="en-US" dirty="0" err="1" smtClean="0"/>
              <a:t>rendas</a:t>
            </a:r>
            <a:r>
              <a:rPr lang="en-US" dirty="0" smtClean="0"/>
              <a:t> e </a:t>
            </a:r>
            <a:r>
              <a:rPr lang="en-US" dirty="0" err="1" smtClean="0"/>
              <a:t>geração</a:t>
            </a:r>
            <a:r>
              <a:rPr lang="en-US" dirty="0" smtClean="0"/>
              <a:t> de </a:t>
            </a:r>
            <a:r>
              <a:rPr lang="en-US" dirty="0" err="1" smtClean="0"/>
              <a:t>emprego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produção</a:t>
            </a:r>
            <a:r>
              <a:rPr lang="en-US" dirty="0" smtClean="0"/>
              <a:t> </a:t>
            </a:r>
            <a:r>
              <a:rPr lang="en-US" dirty="0" err="1" smtClean="0"/>
              <a:t>agropecuária</a:t>
            </a:r>
            <a:r>
              <a:rPr lang="en-US" b="1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Exemplo</a:t>
            </a:r>
            <a:r>
              <a:rPr lang="en-US" dirty="0" smtClean="0"/>
              <a:t> de </a:t>
            </a:r>
            <a:r>
              <a:rPr lang="en-US" dirty="0" err="1" smtClean="0"/>
              <a:t>Problema</a:t>
            </a:r>
            <a:r>
              <a:rPr lang="en-US" dirty="0" smtClean="0"/>
              <a:t> 1: Como se </a:t>
            </a:r>
            <a:r>
              <a:rPr lang="en-US" dirty="0" err="1" smtClean="0"/>
              <a:t>calcula</a:t>
            </a:r>
            <a:r>
              <a:rPr lang="en-US" dirty="0" smtClean="0"/>
              <a:t> a </a:t>
            </a:r>
            <a:r>
              <a:rPr lang="en-US" dirty="0" err="1" smtClean="0"/>
              <a:t>ocupação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artividade</a:t>
            </a:r>
            <a:r>
              <a:rPr lang="en-US" dirty="0" smtClean="0"/>
              <a:t>? </a:t>
            </a:r>
            <a:endParaRPr lang="en-U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175" y="1710531"/>
            <a:ext cx="710565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Exemplo</a:t>
            </a:r>
            <a:r>
              <a:rPr lang="en-US" dirty="0" smtClean="0"/>
              <a:t> de </a:t>
            </a:r>
            <a:r>
              <a:rPr lang="en-US" dirty="0" err="1" smtClean="0"/>
              <a:t>Problema</a:t>
            </a:r>
            <a:r>
              <a:rPr lang="en-US" dirty="0" smtClean="0"/>
              <a:t> 2: </a:t>
            </a:r>
            <a:r>
              <a:rPr lang="en-US" dirty="0" err="1" smtClean="0"/>
              <a:t>como</a:t>
            </a:r>
            <a:r>
              <a:rPr lang="en-US" dirty="0" smtClean="0"/>
              <a:t> se </a:t>
            </a:r>
            <a:r>
              <a:rPr lang="en-US" dirty="0" err="1" smtClean="0"/>
              <a:t>calcula</a:t>
            </a:r>
            <a:r>
              <a:rPr lang="en-US" dirty="0" smtClean="0"/>
              <a:t> “a” </a:t>
            </a:r>
            <a:r>
              <a:rPr lang="en-US" dirty="0" err="1" smtClean="0"/>
              <a:t>atividade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sz="2400" dirty="0"/>
              <a:t>O</a:t>
            </a:r>
            <a:r>
              <a:rPr lang="pt-BR" sz="2400" dirty="0" smtClean="0"/>
              <a:t> </a:t>
            </a:r>
            <a:r>
              <a:rPr lang="pt-BR" sz="2400" dirty="0"/>
              <a:t>Censo Agropecuário </a:t>
            </a:r>
            <a:r>
              <a:rPr lang="pt-BR" sz="2400" dirty="0" smtClean="0"/>
              <a:t>1995-1996...classificou </a:t>
            </a:r>
            <a:r>
              <a:rPr lang="pt-BR" sz="2400" dirty="0"/>
              <a:t>o estabelecimento agropecuário cuja atividade desenvolvida obteve um valor de produção igual ou maior a 2/3 do valor total de produção do estabelecimento (CLASSIFICAÇÃO..., 2004</a:t>
            </a:r>
            <a:r>
              <a:rPr lang="pt-BR" sz="2400" dirty="0" smtClean="0"/>
              <a:t>).</a:t>
            </a:r>
          </a:p>
          <a:p>
            <a:r>
              <a:rPr lang="pt-BR" sz="2400" b="1" dirty="0"/>
              <a:t>Se o estabelecimento possuísse valores de produção equivalentes na agricultura, pecuária e extração, a classificação atribuída seria </a:t>
            </a:r>
            <a:r>
              <a:rPr lang="pt-BR" sz="2400" b="1" i="1" dirty="0"/>
              <a:t>Atividade Econômica Mista</a:t>
            </a:r>
            <a:r>
              <a:rPr lang="pt-BR" sz="2400" b="1" dirty="0"/>
              <a:t>. </a:t>
            </a:r>
            <a:endParaRPr lang="en-US" sz="2400" dirty="0"/>
          </a:p>
          <a:p>
            <a:r>
              <a:rPr lang="pt-BR" sz="2400" dirty="0"/>
              <a:t> </a:t>
            </a:r>
            <a:endParaRPr lang="en-US" sz="2400" dirty="0"/>
          </a:p>
          <a:p>
            <a:r>
              <a:rPr lang="pt-BR" sz="2400" dirty="0"/>
              <a:t>Para</a:t>
            </a:r>
            <a:r>
              <a:rPr lang="pt-BR" sz="2400" b="1" dirty="0"/>
              <a:t> o Censo Agropecuário 2006</a:t>
            </a:r>
            <a:r>
              <a:rPr lang="pt-BR" sz="2400" dirty="0"/>
              <a:t>, fora adotada a codificação da CNAE 2.0, a qual </a:t>
            </a:r>
            <a:r>
              <a:rPr lang="pt-BR" sz="2400" b="1" dirty="0"/>
              <a:t>atribuiu a atividade econômica do estabelecimento agropecuário à predominância simples da atividade que apresentara o maior valor de produção, independente da variabilidade</a:t>
            </a:r>
            <a:r>
              <a:rPr lang="pt-BR" sz="2400" b="1" dirty="0" smtClean="0"/>
              <a:t>.</a:t>
            </a:r>
          </a:p>
          <a:p>
            <a:r>
              <a:rPr lang="pt-BR" sz="2400" dirty="0"/>
              <a:t>O Censo Agropecuário 2006 não incluiu um quesito que investigasse a atividade principal exercida no estabelecimento, através de pergunta direta ao produtor. A atividade principal no Censo Agropecuário 2006 foi obtida por confronto das informações referentes à composição da produção e do valor de produção informados pelo produtor. Página 103</a:t>
            </a:r>
            <a:endParaRPr lang="en-US" sz="2400" dirty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Dependentes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Censo</a:t>
            </a:r>
            <a:r>
              <a:rPr lang="en-US" dirty="0" smtClean="0"/>
              <a:t> 95-96)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36912"/>
            <a:ext cx="82296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1 – </a:t>
            </a:r>
            <a:r>
              <a:rPr lang="en-US" dirty="0" err="1" smtClean="0"/>
              <a:t>Estrutura</a:t>
            </a:r>
            <a:r>
              <a:rPr lang="en-US" dirty="0" smtClean="0"/>
              <a:t> dos </a:t>
            </a:r>
            <a:r>
              <a:rPr lang="en-US" dirty="0" err="1" smtClean="0"/>
              <a:t>Estabelecimentos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88840"/>
            <a:ext cx="822960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Correl</a:t>
            </a:r>
            <a:r>
              <a:rPr lang="en-US" dirty="0" smtClean="0"/>
              <a:t> 1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488831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2 – </a:t>
            </a:r>
            <a:r>
              <a:rPr lang="en-US" dirty="0" err="1" smtClean="0"/>
              <a:t>Áreas</a:t>
            </a:r>
            <a:r>
              <a:rPr lang="en-US" dirty="0" smtClean="0"/>
              <a:t> dos </a:t>
            </a:r>
            <a:r>
              <a:rPr lang="en-US" dirty="0" err="1" smtClean="0"/>
              <a:t>Estabelecimentos</a:t>
            </a:r>
            <a:r>
              <a:rPr lang="en-US" dirty="0" smtClean="0"/>
              <a:t> p </a:t>
            </a:r>
            <a:r>
              <a:rPr lang="en-US" dirty="0" err="1" smtClean="0"/>
              <a:t>Especialização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44823"/>
            <a:ext cx="8229600" cy="367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00200"/>
            <a:ext cx="7632848" cy="49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3 – PO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Estabelecimentos</a:t>
            </a:r>
            <a:r>
              <a:rPr lang="en-US" dirty="0" smtClean="0"/>
              <a:t> p </a:t>
            </a:r>
            <a:r>
              <a:rPr lang="en-US" dirty="0" err="1" smtClean="0"/>
              <a:t>Especialização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2816"/>
            <a:ext cx="82296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Correl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3</a:t>
            </a:r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7704855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Objetivos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(2)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Específicos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 smtClean="0"/>
              <a:t>2.1. Elencar </a:t>
            </a:r>
            <a:r>
              <a:rPr lang="pt-BR" dirty="0"/>
              <a:t>e hierarquizar as culturas agropecuárias familiares no Rio Grande do Sul, em Santa Catarina e no Paraná em função de sua expressão absoluta em termos de área ocupada, mão-de-obra ocupada e valor bruto da produção; </a:t>
            </a:r>
            <a:endParaRPr lang="en-US" dirty="0"/>
          </a:p>
          <a:p>
            <a:r>
              <a:rPr lang="pt-BR" dirty="0" smtClean="0"/>
              <a:t>2.2</a:t>
            </a:r>
            <a:r>
              <a:rPr lang="pt-BR" dirty="0"/>
              <a:t>. Selecionar as principais culturas agropecuárias familiares da região Sul do Brasil e identificar o padrão técnico dominante de produção das mesmas no conjunto do território nacional e nos três Estados do extremo sul;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4 – Valor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Produção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Estab</a:t>
            </a:r>
            <a:r>
              <a:rPr lang="en-US" dirty="0" smtClean="0"/>
              <a:t> p </a:t>
            </a:r>
            <a:r>
              <a:rPr lang="en-US" dirty="0" err="1" smtClean="0"/>
              <a:t>Especialização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82296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73016"/>
            <a:ext cx="813690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Correl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4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770485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5 – </a:t>
            </a:r>
            <a:r>
              <a:rPr lang="en-US" dirty="0" err="1" smtClean="0"/>
              <a:t>Especializações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Lavoura</a:t>
            </a:r>
            <a:r>
              <a:rPr lang="en-US" dirty="0" smtClean="0"/>
              <a:t> </a:t>
            </a:r>
            <a:r>
              <a:rPr lang="en-US" dirty="0" err="1" smtClean="0"/>
              <a:t>Temporária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352" y="1600200"/>
            <a:ext cx="810929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Correl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5 – </a:t>
            </a:r>
            <a:r>
              <a:rPr lang="en-US" dirty="0" err="1" smtClean="0"/>
              <a:t>Lav</a:t>
            </a:r>
            <a:r>
              <a:rPr lang="en-US" dirty="0" smtClean="0"/>
              <a:t> Temp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556792"/>
            <a:ext cx="741682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5 – </a:t>
            </a:r>
            <a:r>
              <a:rPr lang="en-US" dirty="0" err="1" smtClean="0"/>
              <a:t>Especializações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Hort</a:t>
            </a:r>
            <a:r>
              <a:rPr lang="en-US" dirty="0" smtClean="0"/>
              <a:t> e </a:t>
            </a:r>
            <a:r>
              <a:rPr lang="en-US" dirty="0" err="1" smtClean="0"/>
              <a:t>Silvicultura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82296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140968"/>
            <a:ext cx="8208912" cy="2943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Correl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5 – </a:t>
            </a:r>
            <a:r>
              <a:rPr lang="en-US" dirty="0" err="1" smtClean="0"/>
              <a:t>Hort</a:t>
            </a:r>
            <a:r>
              <a:rPr lang="en-US" dirty="0" smtClean="0"/>
              <a:t> e </a:t>
            </a:r>
            <a:r>
              <a:rPr lang="en-US" dirty="0" err="1" smtClean="0"/>
              <a:t>Silvic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63284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5 – </a:t>
            </a:r>
            <a:r>
              <a:rPr lang="en-US" dirty="0" err="1" smtClean="0"/>
              <a:t>Especializações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Lav</a:t>
            </a:r>
            <a:r>
              <a:rPr lang="en-US" dirty="0" smtClean="0"/>
              <a:t> Permanente</a:t>
            </a:r>
            <a:endParaRPr lang="en-US" dirty="0"/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00809"/>
            <a:ext cx="82296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Correl</a:t>
            </a:r>
            <a:r>
              <a:rPr lang="en-US" dirty="0" smtClean="0"/>
              <a:t> </a:t>
            </a:r>
            <a:r>
              <a:rPr lang="en-US" dirty="0" err="1" smtClean="0"/>
              <a:t>Tipo</a:t>
            </a:r>
            <a:r>
              <a:rPr lang="en-US" dirty="0" smtClean="0"/>
              <a:t> 5 – </a:t>
            </a:r>
            <a:r>
              <a:rPr lang="en-US" dirty="0" err="1" smtClean="0"/>
              <a:t>Lav</a:t>
            </a:r>
            <a:r>
              <a:rPr lang="en-US" dirty="0" smtClean="0"/>
              <a:t> Permanente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00200"/>
            <a:ext cx="7704856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 total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área</a:t>
            </a:r>
            <a:r>
              <a:rPr lang="en-US" dirty="0" smtClean="0"/>
              <a:t> com </a:t>
            </a:r>
            <a:r>
              <a:rPr lang="en-US" dirty="0" err="1" smtClean="0"/>
              <a:t>todas</a:t>
            </a:r>
            <a:r>
              <a:rPr lang="en-US" dirty="0" smtClean="0"/>
              <a:t> as </a:t>
            </a:r>
            <a:r>
              <a:rPr lang="en-US" dirty="0" err="1" smtClean="0"/>
              <a:t>variáveis</a:t>
            </a:r>
            <a:r>
              <a:rPr lang="en-US" dirty="0" smtClean="0"/>
              <a:t> </a:t>
            </a:r>
            <a:r>
              <a:rPr lang="en-US" dirty="0" err="1" smtClean="0"/>
              <a:t>explicativas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Pot_Art</a:t>
            </a:r>
            <a:r>
              <a:rPr lang="en-US" dirty="0"/>
              <a:t> = 0,295 </a:t>
            </a:r>
            <a:r>
              <a:rPr lang="en-US" dirty="0" err="1"/>
              <a:t>polt_arlt</a:t>
            </a:r>
            <a:r>
              <a:rPr lang="en-US" dirty="0"/>
              <a:t> - 0,313 </a:t>
            </a:r>
            <a:r>
              <a:rPr lang="en-US" dirty="0" err="1"/>
              <a:t>arpe_artt</a:t>
            </a:r>
            <a:r>
              <a:rPr lang="en-US" dirty="0"/>
              <a:t> </a:t>
            </a:r>
            <a:r>
              <a:rPr lang="en-US" dirty="0" smtClean="0"/>
              <a:t>      - </a:t>
            </a:r>
            <a:r>
              <a:rPr lang="en-US" dirty="0"/>
              <a:t>0,284 </a:t>
            </a:r>
            <a:r>
              <a:rPr lang="en-US" dirty="0" err="1"/>
              <a:t>soja_vltt</a:t>
            </a:r>
            <a:r>
              <a:rPr lang="en-US" dirty="0"/>
              <a:t> - 0,265 </a:t>
            </a:r>
            <a:r>
              <a:rPr lang="en-US" dirty="0" err="1"/>
              <a:t>arsf_artt</a:t>
            </a:r>
            <a:r>
              <a:rPr lang="en-US" dirty="0"/>
              <a:t> - 0,186 </a:t>
            </a:r>
            <a:r>
              <a:rPr lang="en-US" dirty="0" err="1"/>
              <a:t>agp_vpatt</a:t>
            </a:r>
            <a:r>
              <a:rPr lang="en-US" dirty="0"/>
              <a:t> – 0,180 </a:t>
            </a:r>
            <a:r>
              <a:rPr lang="en-US" dirty="0" err="1"/>
              <a:t>popm_pott</a:t>
            </a:r>
            <a:r>
              <a:rPr lang="en-US" dirty="0"/>
              <a:t> – 0,136 </a:t>
            </a:r>
            <a:r>
              <a:rPr lang="en-US" dirty="0" err="1"/>
              <a:t>polt_eslt</a:t>
            </a:r>
            <a:r>
              <a:rPr lang="en-US" dirty="0"/>
              <a:t> + 0,086 </a:t>
            </a:r>
            <a:r>
              <a:rPr lang="en-US" dirty="0" err="1"/>
              <a:t>mand_vltt</a:t>
            </a:r>
            <a:r>
              <a:rPr lang="en-US" dirty="0"/>
              <a:t> + 0,109 </a:t>
            </a:r>
            <a:r>
              <a:rPr lang="en-US" dirty="0" err="1"/>
              <a:t>arht_artt</a:t>
            </a:r>
            <a:r>
              <a:rPr lang="en-US" dirty="0"/>
              <a:t> -0,145 </a:t>
            </a:r>
            <a:r>
              <a:rPr lang="en-US" dirty="0" err="1"/>
              <a:t>arro_vltt</a:t>
            </a:r>
            <a:r>
              <a:rPr lang="en-US" dirty="0"/>
              <a:t> + 0,064 </a:t>
            </a:r>
            <a:r>
              <a:rPr lang="en-US" dirty="0" err="1"/>
              <a:t>lenhaS_silvflt</a:t>
            </a:r>
            <a:r>
              <a:rPr lang="en-US" dirty="0"/>
              <a:t> - 0,042 </a:t>
            </a:r>
            <a:r>
              <a:rPr lang="en-US" dirty="0" err="1"/>
              <a:t>arht_esht</a:t>
            </a:r>
            <a:r>
              <a:rPr lang="en-US" dirty="0"/>
              <a:t> -0,411 </a:t>
            </a:r>
            <a:r>
              <a:rPr lang="en-US" dirty="0" err="1"/>
              <a:t>arlp_eslp</a:t>
            </a:r>
            <a:r>
              <a:rPr lang="en-US" dirty="0"/>
              <a:t> + 0,420 </a:t>
            </a:r>
            <a:r>
              <a:rPr lang="en-US" dirty="0" err="1"/>
              <a:t>polp_eslp</a:t>
            </a:r>
            <a:r>
              <a:rPr lang="en-US" dirty="0"/>
              <a:t>  – 0,073 </a:t>
            </a:r>
            <a:r>
              <a:rPr lang="en-US" dirty="0" err="1"/>
              <a:t>milh_vltt</a:t>
            </a:r>
            <a:r>
              <a:rPr lang="en-US" dirty="0"/>
              <a:t>  + 0,286 </a:t>
            </a:r>
            <a:r>
              <a:rPr lang="en-US" dirty="0" err="1"/>
              <a:t>arlp_artt</a:t>
            </a:r>
            <a:r>
              <a:rPr lang="en-US" dirty="0"/>
              <a:t> – 0,511 </a:t>
            </a:r>
            <a:r>
              <a:rPr lang="en-US" dirty="0" err="1"/>
              <a:t>polp_pott</a:t>
            </a:r>
            <a:r>
              <a:rPr lang="en-US" dirty="0"/>
              <a:t> + 0,249 </a:t>
            </a:r>
            <a:r>
              <a:rPr lang="en-US" dirty="0" err="1"/>
              <a:t>eslp_estt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 total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área</a:t>
            </a:r>
            <a:r>
              <a:rPr lang="en-US" dirty="0" smtClean="0"/>
              <a:t> </a:t>
            </a:r>
            <a:r>
              <a:rPr lang="en-US" dirty="0" err="1" smtClean="0"/>
              <a:t>apenas</a:t>
            </a:r>
            <a:r>
              <a:rPr lang="en-US" dirty="0" smtClean="0"/>
              <a:t> com as </a:t>
            </a:r>
            <a:r>
              <a:rPr lang="en-US" dirty="0" err="1" smtClean="0"/>
              <a:t>variáveis</a:t>
            </a:r>
            <a:r>
              <a:rPr lang="en-US" dirty="0" smtClean="0"/>
              <a:t> de </a:t>
            </a:r>
            <a:r>
              <a:rPr lang="en-US" dirty="0" err="1" smtClean="0"/>
              <a:t>especialização</a:t>
            </a:r>
            <a:r>
              <a:rPr lang="en-US" dirty="0" smtClean="0"/>
              <a:t> e </a:t>
            </a:r>
            <a:r>
              <a:rPr lang="en-US" dirty="0" err="1" smtClean="0"/>
              <a:t>área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Pot_Art</a:t>
            </a:r>
            <a:r>
              <a:rPr lang="en-US" dirty="0"/>
              <a:t> = </a:t>
            </a:r>
            <a:r>
              <a:rPr lang="en-US" dirty="0" smtClean="0"/>
              <a:t>- 0,100 </a:t>
            </a:r>
            <a:r>
              <a:rPr lang="en-US" dirty="0" err="1"/>
              <a:t>bov_vcv</a:t>
            </a:r>
            <a:r>
              <a:rPr lang="en-US" dirty="0"/>
              <a:t> </a:t>
            </a:r>
            <a:r>
              <a:rPr lang="en-US" dirty="0" smtClean="0"/>
              <a:t>- 0,386 </a:t>
            </a:r>
            <a:r>
              <a:rPr lang="en-US" dirty="0" err="1"/>
              <a:t>soja_vltt</a:t>
            </a:r>
            <a:r>
              <a:rPr lang="en-US" dirty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– </a:t>
            </a:r>
            <a:r>
              <a:rPr lang="en-US" dirty="0"/>
              <a:t>0,316 </a:t>
            </a:r>
            <a:r>
              <a:rPr lang="en-US" dirty="0" err="1"/>
              <a:t>arsf_artt</a:t>
            </a:r>
            <a:r>
              <a:rPr lang="en-US" dirty="0"/>
              <a:t> </a:t>
            </a:r>
            <a:r>
              <a:rPr lang="en-US" dirty="0" smtClean="0"/>
              <a:t>- 0,216 </a:t>
            </a:r>
            <a:r>
              <a:rPr lang="en-US" dirty="0" err="1"/>
              <a:t>espm_estt</a:t>
            </a:r>
            <a:r>
              <a:rPr lang="en-US" dirty="0"/>
              <a:t> </a:t>
            </a:r>
            <a:r>
              <a:rPr lang="en-US" dirty="0" smtClean="0"/>
              <a:t>- 0,385 </a:t>
            </a:r>
            <a:r>
              <a:rPr lang="en-US" dirty="0" err="1" smtClean="0"/>
              <a:t>arpe_artt</a:t>
            </a:r>
            <a:r>
              <a:rPr lang="en-US" dirty="0" smtClean="0"/>
              <a:t>  - 0,154 </a:t>
            </a:r>
            <a:r>
              <a:rPr lang="en-US" dirty="0" err="1"/>
              <a:t>arro_vltt</a:t>
            </a:r>
            <a:r>
              <a:rPr lang="en-US" dirty="0"/>
              <a:t>  </a:t>
            </a:r>
            <a:r>
              <a:rPr lang="en-US" dirty="0" smtClean="0"/>
              <a:t>- 0,091 </a:t>
            </a:r>
            <a:r>
              <a:rPr lang="en-US" dirty="0" err="1"/>
              <a:t>milh_vltt</a:t>
            </a:r>
            <a:r>
              <a:rPr lang="en-US" dirty="0"/>
              <a:t> </a:t>
            </a:r>
            <a:r>
              <a:rPr lang="en-US" dirty="0" smtClean="0"/>
              <a:t>  – </a:t>
            </a:r>
            <a:r>
              <a:rPr lang="en-US" dirty="0"/>
              <a:t>0,100 </a:t>
            </a:r>
            <a:r>
              <a:rPr lang="en-US" dirty="0" err="1"/>
              <a:t>arlt_eslt</a:t>
            </a:r>
            <a:r>
              <a:rPr lang="en-US" dirty="0"/>
              <a:t> </a:t>
            </a:r>
            <a:r>
              <a:rPr lang="en-US" dirty="0" smtClean="0"/>
              <a:t>+ 0,094 </a:t>
            </a:r>
            <a:r>
              <a:rPr lang="en-US" dirty="0" err="1"/>
              <a:t>arht_artt</a:t>
            </a:r>
            <a:r>
              <a:rPr lang="en-US" dirty="0"/>
              <a:t> </a:t>
            </a:r>
            <a:r>
              <a:rPr lang="en-US" dirty="0" smtClean="0"/>
              <a:t>- 0,179  </a:t>
            </a:r>
            <a:r>
              <a:rPr lang="en-US" dirty="0" err="1"/>
              <a:t>agp_vpatt</a:t>
            </a:r>
            <a:r>
              <a:rPr lang="en-US" dirty="0"/>
              <a:t> </a:t>
            </a:r>
            <a:r>
              <a:rPr lang="en-US" dirty="0" smtClean="0"/>
              <a:t>+ 0,099 </a:t>
            </a:r>
            <a:r>
              <a:rPr lang="en-US" dirty="0" err="1"/>
              <a:t>mand_vltt</a:t>
            </a:r>
            <a:r>
              <a:rPr lang="en-US" dirty="0"/>
              <a:t> +0,070 </a:t>
            </a:r>
            <a:r>
              <a:rPr lang="en-US" dirty="0" err="1"/>
              <a:t>lenhaS_silvftt</a:t>
            </a:r>
            <a:r>
              <a:rPr lang="en-US" dirty="0"/>
              <a:t> -0,059 </a:t>
            </a:r>
            <a:r>
              <a:rPr lang="en-US" dirty="0" err="1"/>
              <a:t>arht_esht</a:t>
            </a:r>
            <a:r>
              <a:rPr lang="en-US" dirty="0"/>
              <a:t> -0,059 </a:t>
            </a:r>
            <a:r>
              <a:rPr lang="en-US" dirty="0" err="1"/>
              <a:t>arht_esht</a:t>
            </a:r>
            <a:r>
              <a:rPr lang="en-US" dirty="0"/>
              <a:t> – 0,064 </a:t>
            </a:r>
            <a:r>
              <a:rPr lang="en-US" dirty="0" err="1"/>
              <a:t>caf_lptt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Objetivos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(2)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Específicos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BR" dirty="0" smtClean="0"/>
              <a:t>2.3</a:t>
            </a:r>
            <a:r>
              <a:rPr lang="pt-BR" dirty="0"/>
              <a:t>. Avaliar a rentabilidade proporcionada pelas distintas especializações agropecuárias familiares por unidade de mão-de-obra empregada e por unidade de área apta ao cultivo;</a:t>
            </a:r>
            <a:endParaRPr lang="en-US" dirty="0"/>
          </a:p>
          <a:p>
            <a:r>
              <a:rPr lang="pt-BR" dirty="0" smtClean="0"/>
              <a:t>2.4</a:t>
            </a:r>
            <a:r>
              <a:rPr lang="pt-BR" dirty="0"/>
              <a:t>. Avaliar o potencial de fixação/expulsão do trabalhador rural das distintas culturas agropecuárias familiares a partir da dinâmica do emprego nos estabelecimentos voltados a distintas especializações e dos diferenciais de fluxos demográficos no campo desde o início dos anos 90 nos territórios caracterizados por distintas especializações produtivas;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Objetivos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(2)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Específicos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2.5. Hierarquizar as principais culturas agropecuárias familiares pelos três critérios supra-referidos – padrão técnico-produtivo de incorporação de fatores, rentabilidade e capacidade de fixação do camponês no meio rural – sistematizando as relações empíricas e teóricas entre os mesmos.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Metodologia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Pesquisa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Empírica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Sistematização</a:t>
            </a:r>
            <a:r>
              <a:rPr lang="en-US" dirty="0" smtClean="0"/>
              <a:t> e </a:t>
            </a:r>
            <a:r>
              <a:rPr lang="en-US" dirty="0" err="1" smtClean="0"/>
              <a:t>processamento</a:t>
            </a:r>
            <a:r>
              <a:rPr lang="en-US" dirty="0" smtClean="0"/>
              <a:t> das </a:t>
            </a:r>
            <a:r>
              <a:rPr lang="en-US" dirty="0" err="1" smtClean="0"/>
              <a:t>informações</a:t>
            </a:r>
            <a:r>
              <a:rPr lang="en-US" dirty="0" smtClean="0"/>
              <a:t> do </a:t>
            </a:r>
            <a:r>
              <a:rPr lang="en-US" dirty="0" err="1" smtClean="0"/>
              <a:t>Censo</a:t>
            </a:r>
            <a:r>
              <a:rPr lang="en-US" dirty="0" smtClean="0"/>
              <a:t> </a:t>
            </a:r>
            <a:r>
              <a:rPr lang="en-US" dirty="0" err="1" smtClean="0"/>
              <a:t>Agropecuário</a:t>
            </a:r>
            <a:r>
              <a:rPr lang="en-US" dirty="0" smtClean="0"/>
              <a:t> 2006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nível</a:t>
            </a:r>
            <a:r>
              <a:rPr lang="en-US" dirty="0" smtClean="0"/>
              <a:t> municipal com vistas a </a:t>
            </a:r>
            <a:r>
              <a:rPr lang="en-US" dirty="0" err="1" smtClean="0"/>
              <a:t>refinar</a:t>
            </a:r>
            <a:r>
              <a:rPr lang="en-US" dirty="0" smtClean="0"/>
              <a:t> e </a:t>
            </a:r>
            <a:r>
              <a:rPr lang="en-US" dirty="0" err="1" smtClean="0"/>
              <a:t>aprofundar</a:t>
            </a:r>
            <a:r>
              <a:rPr lang="en-US" dirty="0" smtClean="0"/>
              <a:t> a </a:t>
            </a:r>
            <a:r>
              <a:rPr lang="en-US" dirty="0" err="1" smtClean="0"/>
              <a:t>determinação</a:t>
            </a:r>
            <a:r>
              <a:rPr lang="en-US" dirty="0" smtClean="0"/>
              <a:t> das </a:t>
            </a:r>
            <a:r>
              <a:rPr lang="en-US" dirty="0" err="1" smtClean="0"/>
              <a:t>hipóteses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Especificar</a:t>
            </a:r>
            <a:r>
              <a:rPr lang="en-US" dirty="0" smtClean="0"/>
              <a:t> </a:t>
            </a:r>
            <a:r>
              <a:rPr lang="en-US" dirty="0" err="1" smtClean="0"/>
              <a:t>modelos</a:t>
            </a:r>
            <a:r>
              <a:rPr lang="en-US" dirty="0" smtClean="0"/>
              <a:t> e testes </a:t>
            </a:r>
            <a:r>
              <a:rPr lang="en-US" dirty="0" err="1" smtClean="0"/>
              <a:t>estatísticos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aplicação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</a:t>
            </a:r>
            <a:r>
              <a:rPr lang="en-US" dirty="0" err="1" smtClean="0"/>
              <a:t>microdados</a:t>
            </a:r>
            <a:r>
              <a:rPr lang="en-US" dirty="0" smtClean="0"/>
              <a:t> do </a:t>
            </a:r>
            <a:r>
              <a:rPr lang="en-US" dirty="0" err="1" smtClean="0"/>
              <a:t>Censo</a:t>
            </a:r>
            <a:r>
              <a:rPr lang="en-US" dirty="0" smtClean="0"/>
              <a:t> 2006</a:t>
            </a:r>
          </a:p>
          <a:p>
            <a:r>
              <a:rPr lang="en-US" dirty="0" err="1" smtClean="0"/>
              <a:t>Levantamento</a:t>
            </a:r>
            <a:r>
              <a:rPr lang="en-US" dirty="0" smtClean="0"/>
              <a:t> de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municipalizadas</a:t>
            </a:r>
            <a:r>
              <a:rPr lang="en-US" dirty="0" smtClean="0"/>
              <a:t> e com base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microdados</a:t>
            </a:r>
            <a:r>
              <a:rPr lang="en-US" dirty="0" smtClean="0"/>
              <a:t> do </a:t>
            </a:r>
            <a:r>
              <a:rPr lang="en-US" dirty="0" err="1" smtClean="0"/>
              <a:t>Censo</a:t>
            </a:r>
            <a:r>
              <a:rPr lang="en-US" dirty="0" smtClean="0"/>
              <a:t> 95-96</a:t>
            </a:r>
          </a:p>
          <a:p>
            <a:r>
              <a:rPr lang="en-US" dirty="0" err="1" smtClean="0"/>
              <a:t>Confronto</a:t>
            </a:r>
            <a:r>
              <a:rPr lang="en-US" dirty="0" smtClean="0"/>
              <a:t> das </a:t>
            </a:r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Censitárias</a:t>
            </a:r>
            <a:r>
              <a:rPr lang="en-US" dirty="0" smtClean="0"/>
              <a:t> e </a:t>
            </a:r>
            <a:r>
              <a:rPr lang="en-US" dirty="0" err="1" smtClean="0"/>
              <a:t>sistematização</a:t>
            </a:r>
            <a:r>
              <a:rPr lang="en-US" dirty="0" smtClean="0"/>
              <a:t> dos </a:t>
            </a:r>
            <a:r>
              <a:rPr lang="en-US" dirty="0" err="1" smtClean="0"/>
              <a:t>resultados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História</a:t>
            </a:r>
            <a:r>
              <a:rPr lang="en-US" dirty="0" smtClean="0"/>
              <a:t> e </a:t>
            </a:r>
            <a:r>
              <a:rPr lang="en-US" dirty="0" err="1" smtClean="0"/>
              <a:t>Percalços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Os </a:t>
            </a:r>
            <a:r>
              <a:rPr lang="en-US" dirty="0" err="1" smtClean="0"/>
              <a:t>primeiros</a:t>
            </a:r>
            <a:r>
              <a:rPr lang="en-US" dirty="0" smtClean="0"/>
              <a:t> </a:t>
            </a:r>
            <a:r>
              <a:rPr lang="en-US" dirty="0" err="1" smtClean="0"/>
              <a:t>resultados</a:t>
            </a:r>
            <a:r>
              <a:rPr lang="en-US" dirty="0" smtClean="0"/>
              <a:t> </a:t>
            </a:r>
            <a:r>
              <a:rPr lang="en-US" dirty="0" err="1" smtClean="0"/>
              <a:t>processados</a:t>
            </a:r>
            <a:r>
              <a:rPr lang="en-US" dirty="0" smtClean="0"/>
              <a:t> com </a:t>
            </a:r>
            <a:r>
              <a:rPr lang="en-US" dirty="0" err="1" smtClean="0"/>
              <a:t>os</a:t>
            </a:r>
            <a:r>
              <a:rPr lang="en-US" dirty="0" smtClean="0"/>
              <a:t> dados </a:t>
            </a:r>
            <a:r>
              <a:rPr lang="en-US" dirty="0" err="1" smtClean="0"/>
              <a:t>municipalizados</a:t>
            </a:r>
            <a:r>
              <a:rPr lang="en-US" dirty="0" smtClean="0"/>
              <a:t> do </a:t>
            </a:r>
            <a:r>
              <a:rPr lang="en-US" dirty="0" err="1" smtClean="0"/>
              <a:t>Censo</a:t>
            </a:r>
            <a:r>
              <a:rPr lang="en-US" dirty="0" smtClean="0"/>
              <a:t> </a:t>
            </a:r>
            <a:r>
              <a:rPr lang="en-US" dirty="0" err="1" smtClean="0"/>
              <a:t>mostraram</a:t>
            </a:r>
            <a:r>
              <a:rPr lang="en-US" dirty="0" smtClean="0"/>
              <a:t>-se </a:t>
            </a:r>
            <a:r>
              <a:rPr lang="en-US" dirty="0" err="1" smtClean="0"/>
              <a:t>essencialmente</a:t>
            </a:r>
            <a:r>
              <a:rPr lang="en-US" dirty="0" smtClean="0"/>
              <a:t> </a:t>
            </a:r>
            <a:r>
              <a:rPr lang="en-US" dirty="0" err="1" smtClean="0"/>
              <a:t>inconclusivos</a:t>
            </a:r>
            <a:r>
              <a:rPr lang="en-US" dirty="0" smtClean="0"/>
              <a:t>;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levou</a:t>
            </a:r>
            <a:r>
              <a:rPr lang="en-US" dirty="0" smtClean="0"/>
              <a:t> a </a:t>
            </a:r>
            <a:r>
              <a:rPr lang="en-US" dirty="0" err="1" smtClean="0"/>
              <a:t>pesquisar</a:t>
            </a:r>
            <a:r>
              <a:rPr lang="en-US" dirty="0" smtClean="0"/>
              <a:t> a </a:t>
            </a:r>
            <a:r>
              <a:rPr lang="en-US" dirty="0" err="1" smtClean="0"/>
              <a:t>consistência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r>
              <a:rPr lang="en-US" dirty="0" smtClean="0"/>
              <a:t> dos dados. A </a:t>
            </a:r>
            <a:r>
              <a:rPr lang="en-US" dirty="0" err="1" smtClean="0"/>
              <a:t>análise</a:t>
            </a:r>
            <a:r>
              <a:rPr lang="en-US" dirty="0" smtClean="0"/>
              <a:t> </a:t>
            </a:r>
            <a:r>
              <a:rPr lang="en-US" dirty="0" err="1" smtClean="0"/>
              <a:t>crítica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levou</a:t>
            </a:r>
            <a:r>
              <a:rPr lang="en-US" dirty="0" smtClean="0"/>
              <a:t> a </a:t>
            </a:r>
            <a:r>
              <a:rPr lang="en-US" dirty="0" err="1" smtClean="0"/>
              <a:t>identificar</a:t>
            </a:r>
            <a:r>
              <a:rPr lang="en-US" dirty="0" smtClean="0"/>
              <a:t> </a:t>
            </a:r>
            <a:r>
              <a:rPr lang="en-US" dirty="0" err="1" smtClean="0"/>
              <a:t>três</a:t>
            </a:r>
            <a:r>
              <a:rPr lang="en-US" dirty="0" smtClean="0"/>
              <a:t> </a:t>
            </a:r>
            <a:r>
              <a:rPr lang="en-US" dirty="0" err="1" smtClean="0"/>
              <a:t>tipos</a:t>
            </a:r>
            <a:r>
              <a:rPr lang="en-US" dirty="0" smtClean="0"/>
              <a:t> de </a:t>
            </a:r>
            <a:r>
              <a:rPr lang="en-US" dirty="0" err="1" smtClean="0"/>
              <a:t>problemas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sistematização</a:t>
            </a:r>
            <a:r>
              <a:rPr lang="en-US" dirty="0" smtClean="0"/>
              <a:t> dos dados </a:t>
            </a:r>
            <a:r>
              <a:rPr lang="en-US" dirty="0" err="1" smtClean="0"/>
              <a:t>municipalizados</a:t>
            </a:r>
            <a:r>
              <a:rPr lang="en-US" dirty="0" smtClean="0"/>
              <a:t>. O </a:t>
            </a:r>
            <a:r>
              <a:rPr lang="en-US" dirty="0" err="1" smtClean="0"/>
              <a:t>que</a:t>
            </a:r>
            <a:r>
              <a:rPr lang="en-US" dirty="0" smtClean="0"/>
              <a:t> se </a:t>
            </a:r>
            <a:r>
              <a:rPr lang="en-US" dirty="0" err="1" smtClean="0"/>
              <a:t>resolveu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exclusão</a:t>
            </a:r>
            <a:r>
              <a:rPr lang="en-US" dirty="0" smtClean="0"/>
              <a:t> dos </a:t>
            </a:r>
            <a:r>
              <a:rPr lang="en-US" dirty="0" err="1" smtClean="0"/>
              <a:t>municípios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consideramos</a:t>
            </a:r>
            <a:r>
              <a:rPr lang="en-US" dirty="0" smtClean="0"/>
              <a:t> “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confiáveis</a:t>
            </a:r>
            <a:r>
              <a:rPr lang="en-US" dirty="0" smtClean="0"/>
              <a:t>”.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Municípios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confiáveis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área</a:t>
            </a:r>
            <a:endParaRPr lang="en-US" dirty="0"/>
          </a:p>
        </p:txBody>
      </p:sp>
      <p:pic>
        <p:nvPicPr>
          <p:cNvPr id="18434" name="Picture 2" descr="C:\Users\Carlos\Documents\Pesquisas\Em Proc\Reconvers Produt\Geral\Relatórios e Análises\Seg Rel\Mapa_confiaveis_area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226" y="1600200"/>
            <a:ext cx="487754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Municípios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confiáveis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VBP</a:t>
            </a:r>
            <a:endParaRPr lang="en-US" dirty="0"/>
          </a:p>
        </p:txBody>
      </p:sp>
      <p:pic>
        <p:nvPicPr>
          <p:cNvPr id="19459" name="Picture 3" descr="C:\Users\Carlos\Documents\Pesquisas\Em Proc\Reconvers Produt\Geral\Relatórios e Análises\Seg Rel\Mapa_confiaveis_VPB_VBA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4825" y="1600200"/>
            <a:ext cx="4414349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1149</Words>
  <Application>Microsoft Office PowerPoint</Application>
  <PresentationFormat>On-screen Show (4:3)</PresentationFormat>
  <Paragraphs>71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RENTABILIDADE POR UNIDADE DE ÁREA E POTENCIAL MULTIPLICATIVO DAS ATIVIDADES DA AGROPECUÁRIA FAMILIAR NA REGIÃO SUL DO BRASIL ENTRE 1996 E 2006 </vt:lpstr>
      <vt:lpstr>Objetivos (1)  Geral</vt:lpstr>
      <vt:lpstr>Objetivos (2) Específicos</vt:lpstr>
      <vt:lpstr>Objetivos (2) Específicos</vt:lpstr>
      <vt:lpstr>Objetivos (2) Específicos</vt:lpstr>
      <vt:lpstr>Metodologia de Pesquisa Empírica</vt:lpstr>
      <vt:lpstr>História e Percalços</vt:lpstr>
      <vt:lpstr>Municípios não confiáveis por área</vt:lpstr>
      <vt:lpstr>Municípios não confiáveis por VBP</vt:lpstr>
      <vt:lpstr>Municípios não Confiáveis por PO</vt:lpstr>
      <vt:lpstr>Municípios Confiáveis e Não Confiáveis</vt:lpstr>
      <vt:lpstr>Resultados Básicos da Primeira Fase:   Definimos um connjunto de Variáveis Dependentes e Proto-dependentes que se revelaram significativamente correlacionadas, como se pode observar abaixo </vt:lpstr>
      <vt:lpstr>Resultados Preliminares: as correlações com as especializações produtivas selecionadas mostraram-se altamente consistentes</vt:lpstr>
      <vt:lpstr>Resultados Preliminares:  da mesma forma, os testes de regressão foram bem sucedidos</vt:lpstr>
      <vt:lpstr>Insuficiências da Análise Preliminar</vt:lpstr>
      <vt:lpstr>Variáveis da Pesquisa com Microdados</vt:lpstr>
      <vt:lpstr>Populações Analisadas nos Microdados</vt:lpstr>
      <vt:lpstr>Análise dos Primeiros Resultados dos Testes com os Microdados </vt:lpstr>
      <vt:lpstr>Correl do conjunto das Variáveis para a população de todos os agricultores dos 3 Estados do Sul</vt:lpstr>
      <vt:lpstr>Análise dos resultados</vt:lpstr>
      <vt:lpstr>Exemplo de Problema 1: Como se calcula a ocupação por artividade? </vt:lpstr>
      <vt:lpstr>Exemplo de Problema 2: como se calcula “a” atividade? </vt:lpstr>
      <vt:lpstr> Variáveis Dependentes  (Censo 95-96) </vt:lpstr>
      <vt:lpstr>Variáveis Explicativas Tipo 1 – Estrutura dos Estabelecimentos</vt:lpstr>
      <vt:lpstr>Correl 1</vt:lpstr>
      <vt:lpstr>Variáveis Explicativas Tipo 2 – Áreas dos Estabelecimentos p Especialização</vt:lpstr>
      <vt:lpstr>Slide 27</vt:lpstr>
      <vt:lpstr>Variáveis Explicativas Tipo 3 – PO nos Estabelecimentos p Especialização</vt:lpstr>
      <vt:lpstr>Correl Tipo 3</vt:lpstr>
      <vt:lpstr>Variáveis Explicativas Tipo 4 – Valor da Produção nos Estab p Especialização</vt:lpstr>
      <vt:lpstr>Correl Tipo 4</vt:lpstr>
      <vt:lpstr>Variáveis Explicativas Tipo 5 – Especializações na Lavoura Temporária </vt:lpstr>
      <vt:lpstr>Correl Tipo 5 – Lav Temp</vt:lpstr>
      <vt:lpstr>Variáveis Explicativas Tipo 5 – Especializações na Hort e Silvicultura</vt:lpstr>
      <vt:lpstr>Correl Tipo 5 – Hort e Silvic</vt:lpstr>
      <vt:lpstr>Variáveis Explicativas Tipo 5 – Especializações na Lav Permanente</vt:lpstr>
      <vt:lpstr>Correl Tipo 5 – Lav Permanente </vt:lpstr>
      <vt:lpstr>PO total por área com todas as variáveis explicativas</vt:lpstr>
      <vt:lpstr>PO total por área apenas com as variáveis de especialização e área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RENTABILIDADE POR UNIDADE DE ÁREA E POTENCIAL MULTIPLICATIVO DAS ATIVIDADES DA AGROPECUÁRIA FAMILIAR NA REGIÃO SUL DO BRASIL ENTRE 1996 E 2006</dc:title>
  <dc:creator>Carlos</dc:creator>
  <cp:lastModifiedBy>Carlos</cp:lastModifiedBy>
  <cp:revision>28</cp:revision>
  <dcterms:created xsi:type="dcterms:W3CDTF">2011-08-10T07:51:04Z</dcterms:created>
  <dcterms:modified xsi:type="dcterms:W3CDTF">2011-11-08T18:41:59Z</dcterms:modified>
</cp:coreProperties>
</file>